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3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97.xml" ContentType="application/vnd.openxmlformats-officedocument.presentationml.notesSlide+xml"/>
  <Override PartName="/ppt/charts/chart6.xml" ContentType="application/vnd.openxmlformats-officedocument.drawingml.chart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4.xml" ContentType="application/vnd.openxmlformats-officedocument.presentationml.tags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tags/tag5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6.xml" ContentType="application/vnd.openxmlformats-officedocument.presentationml.tags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1"/>
  </p:notesMasterIdLst>
  <p:handoutMasterIdLst>
    <p:handoutMasterId r:id="rId192"/>
  </p:handoutMasterIdLst>
  <p:sldIdLst>
    <p:sldId id="8033" r:id="rId2"/>
    <p:sldId id="8421" r:id="rId3"/>
    <p:sldId id="8420" r:id="rId4"/>
    <p:sldId id="8429" r:id="rId5"/>
    <p:sldId id="8427" r:id="rId6"/>
    <p:sldId id="8430" r:id="rId7"/>
    <p:sldId id="8431" r:id="rId8"/>
    <p:sldId id="8432" r:id="rId9"/>
    <p:sldId id="8433" r:id="rId10"/>
    <p:sldId id="8434" r:id="rId11"/>
    <p:sldId id="8435" r:id="rId12"/>
    <p:sldId id="8436" r:id="rId13"/>
    <p:sldId id="8437" r:id="rId14"/>
    <p:sldId id="8438" r:id="rId15"/>
    <p:sldId id="8439" r:id="rId16"/>
    <p:sldId id="8440" r:id="rId17"/>
    <p:sldId id="8441" r:id="rId18"/>
    <p:sldId id="8442" r:id="rId19"/>
    <p:sldId id="8443" r:id="rId20"/>
    <p:sldId id="8444" r:id="rId21"/>
    <p:sldId id="8445" r:id="rId22"/>
    <p:sldId id="8446" r:id="rId23"/>
    <p:sldId id="8447" r:id="rId24"/>
    <p:sldId id="8448" r:id="rId25"/>
    <p:sldId id="8449" r:id="rId26"/>
    <p:sldId id="8460" r:id="rId27"/>
    <p:sldId id="8461" r:id="rId28"/>
    <p:sldId id="8084" r:id="rId29"/>
    <p:sldId id="8234" r:id="rId30"/>
    <p:sldId id="8323" r:id="rId31"/>
    <p:sldId id="1028" r:id="rId32"/>
    <p:sldId id="7774" r:id="rId33"/>
    <p:sldId id="8333" r:id="rId34"/>
    <p:sldId id="8330" r:id="rId35"/>
    <p:sldId id="8336" r:id="rId36"/>
    <p:sldId id="8337" r:id="rId37"/>
    <p:sldId id="8147" r:id="rId38"/>
    <p:sldId id="710" r:id="rId39"/>
    <p:sldId id="8324" r:id="rId40"/>
    <p:sldId id="8134" r:id="rId41"/>
    <p:sldId id="8102" r:id="rId42"/>
    <p:sldId id="8103" r:id="rId43"/>
    <p:sldId id="8385" r:id="rId44"/>
    <p:sldId id="8325" r:id="rId45"/>
    <p:sldId id="8139" r:id="rId46"/>
    <p:sldId id="8344" r:id="rId47"/>
    <p:sldId id="8098" r:id="rId48"/>
    <p:sldId id="8013" r:id="rId49"/>
    <p:sldId id="8345" r:id="rId50"/>
    <p:sldId id="8247" r:id="rId51"/>
    <p:sldId id="8326" r:id="rId52"/>
    <p:sldId id="8141" r:id="rId53"/>
    <p:sldId id="492" r:id="rId54"/>
    <p:sldId id="1242" r:id="rId55"/>
    <p:sldId id="8403" r:id="rId56"/>
    <p:sldId id="8347" r:id="rId57"/>
    <p:sldId id="8364" r:id="rId58"/>
    <p:sldId id="8346" r:id="rId59"/>
    <p:sldId id="7902" r:id="rId60"/>
    <p:sldId id="8327" r:id="rId61"/>
    <p:sldId id="7968" r:id="rId62"/>
    <p:sldId id="8329" r:id="rId63"/>
    <p:sldId id="8356" r:id="rId64"/>
    <p:sldId id="8351" r:id="rId65"/>
    <p:sldId id="8357" r:id="rId66"/>
    <p:sldId id="8466" r:id="rId67"/>
    <p:sldId id="8468" r:id="rId68"/>
    <p:sldId id="1195" r:id="rId69"/>
    <p:sldId id="1208" r:id="rId70"/>
    <p:sldId id="1199" r:id="rId71"/>
    <p:sldId id="8463" r:id="rId72"/>
    <p:sldId id="8321" r:id="rId73"/>
    <p:sldId id="8090" r:id="rId74"/>
    <p:sldId id="8389" r:id="rId75"/>
    <p:sldId id="8170" r:id="rId76"/>
    <p:sldId id="7298" r:id="rId77"/>
    <p:sldId id="7388" r:id="rId78"/>
    <p:sldId id="8386" r:id="rId79"/>
    <p:sldId id="8387" r:id="rId80"/>
    <p:sldId id="8410" r:id="rId81"/>
    <p:sldId id="1188" r:id="rId82"/>
    <p:sldId id="1159" r:id="rId83"/>
    <p:sldId id="8412" r:id="rId84"/>
    <p:sldId id="1150" r:id="rId85"/>
    <p:sldId id="8375" r:id="rId86"/>
    <p:sldId id="8464" r:id="rId87"/>
    <p:sldId id="8465" r:id="rId88"/>
    <p:sldId id="8467" r:id="rId89"/>
    <p:sldId id="1156" r:id="rId90"/>
    <p:sldId id="8408" r:id="rId91"/>
    <p:sldId id="447" r:id="rId92"/>
    <p:sldId id="429" r:id="rId93"/>
    <p:sldId id="8409" r:id="rId94"/>
    <p:sldId id="449" r:id="rId95"/>
    <p:sldId id="445" r:id="rId96"/>
    <p:sldId id="8413" r:id="rId97"/>
    <p:sldId id="1136" r:id="rId98"/>
    <p:sldId id="1165" r:id="rId99"/>
    <p:sldId id="8411" r:id="rId100"/>
    <p:sldId id="1140" r:id="rId101"/>
    <p:sldId id="1166" r:id="rId102"/>
    <p:sldId id="1167" r:id="rId103"/>
    <p:sldId id="8380" r:id="rId104"/>
    <p:sldId id="8400" r:id="rId105"/>
    <p:sldId id="8366" r:id="rId106"/>
    <p:sldId id="8367" r:id="rId107"/>
    <p:sldId id="8368" r:id="rId108"/>
    <p:sldId id="8369" r:id="rId109"/>
    <p:sldId id="8370" r:id="rId110"/>
    <p:sldId id="8371" r:id="rId111"/>
    <p:sldId id="8372" r:id="rId112"/>
    <p:sldId id="8378" r:id="rId113"/>
    <p:sldId id="8379" r:id="rId114"/>
    <p:sldId id="8381" r:id="rId115"/>
    <p:sldId id="1200" r:id="rId116"/>
    <p:sldId id="1211" r:id="rId117"/>
    <p:sldId id="1201" r:id="rId118"/>
    <p:sldId id="1203" r:id="rId119"/>
    <p:sldId id="1209" r:id="rId120"/>
    <p:sldId id="1210" r:id="rId121"/>
    <p:sldId id="1206" r:id="rId122"/>
    <p:sldId id="1207" r:id="rId123"/>
    <p:sldId id="8392" r:id="rId124"/>
    <p:sldId id="8112" r:id="rId125"/>
    <p:sldId id="8391" r:id="rId126"/>
    <p:sldId id="8131" r:id="rId127"/>
    <p:sldId id="5219" r:id="rId128"/>
    <p:sldId id="5218" r:id="rId129"/>
    <p:sldId id="6819" r:id="rId130"/>
    <p:sldId id="5220" r:id="rId131"/>
    <p:sldId id="5221" r:id="rId132"/>
    <p:sldId id="5222" r:id="rId133"/>
    <p:sldId id="5223" r:id="rId134"/>
    <p:sldId id="4457" r:id="rId135"/>
    <p:sldId id="4436" r:id="rId136"/>
    <p:sldId id="7091" r:id="rId137"/>
    <p:sldId id="7092" r:id="rId138"/>
    <p:sldId id="7093" r:id="rId139"/>
    <p:sldId id="6912" r:id="rId140"/>
    <p:sldId id="5249" r:id="rId141"/>
    <p:sldId id="5509" r:id="rId142"/>
    <p:sldId id="5253" r:id="rId143"/>
    <p:sldId id="6156" r:id="rId144"/>
    <p:sldId id="7026" r:id="rId145"/>
    <p:sldId id="5725" r:id="rId146"/>
    <p:sldId id="7625" r:id="rId147"/>
    <p:sldId id="5400" r:id="rId148"/>
    <p:sldId id="5245" r:id="rId149"/>
    <p:sldId id="5246" r:id="rId150"/>
    <p:sldId id="5238" r:id="rId151"/>
    <p:sldId id="5239" r:id="rId152"/>
    <p:sldId id="6149" r:id="rId153"/>
    <p:sldId id="7310" r:id="rId154"/>
    <p:sldId id="7188" r:id="rId155"/>
    <p:sldId id="7278" r:id="rId156"/>
    <p:sldId id="7189" r:id="rId157"/>
    <p:sldId id="7195" r:id="rId158"/>
    <p:sldId id="3639" r:id="rId159"/>
    <p:sldId id="7197" r:id="rId160"/>
    <p:sldId id="8414" r:id="rId161"/>
    <p:sldId id="8396" r:id="rId162"/>
    <p:sldId id="8393" r:id="rId163"/>
    <p:sldId id="8373" r:id="rId164"/>
    <p:sldId id="8374" r:id="rId165"/>
    <p:sldId id="8376" r:id="rId166"/>
    <p:sldId id="8113" r:id="rId167"/>
    <p:sldId id="8114" r:id="rId168"/>
    <p:sldId id="8115" r:id="rId169"/>
    <p:sldId id="8116" r:id="rId170"/>
    <p:sldId id="8117" r:id="rId171"/>
    <p:sldId id="8118" r:id="rId172"/>
    <p:sldId id="8119" r:id="rId173"/>
    <p:sldId id="8120" r:id="rId174"/>
    <p:sldId id="8167" r:id="rId175"/>
    <p:sldId id="1094" r:id="rId176"/>
    <p:sldId id="8122" r:id="rId177"/>
    <p:sldId id="8168" r:id="rId178"/>
    <p:sldId id="8169" r:id="rId179"/>
    <p:sldId id="8108" r:id="rId180"/>
    <p:sldId id="8074" r:id="rId181"/>
    <p:sldId id="8109" r:id="rId182"/>
    <p:sldId id="8394" r:id="rId183"/>
    <p:sldId id="8358" r:id="rId184"/>
    <p:sldId id="1317" r:id="rId185"/>
    <p:sldId id="8398" r:id="rId186"/>
    <p:sldId id="8155" r:id="rId187"/>
    <p:sldId id="257" r:id="rId188"/>
    <p:sldId id="8401" r:id="rId189"/>
    <p:sldId id="8402" r:id="rId1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D0E07-3428-DF42-BAE5-156018F4120F}">
          <p14:sldIdLst>
            <p14:sldId id="8033"/>
            <p14:sldId id="8421"/>
            <p14:sldId id="8420"/>
            <p14:sldId id="8429"/>
            <p14:sldId id="8427"/>
            <p14:sldId id="8430"/>
            <p14:sldId id="8431"/>
            <p14:sldId id="8432"/>
            <p14:sldId id="8433"/>
            <p14:sldId id="8434"/>
            <p14:sldId id="8435"/>
            <p14:sldId id="8436"/>
            <p14:sldId id="8437"/>
            <p14:sldId id="8438"/>
            <p14:sldId id="8439"/>
            <p14:sldId id="8440"/>
            <p14:sldId id="8441"/>
            <p14:sldId id="8442"/>
            <p14:sldId id="8443"/>
            <p14:sldId id="8444"/>
            <p14:sldId id="8445"/>
            <p14:sldId id="8446"/>
            <p14:sldId id="8447"/>
            <p14:sldId id="8448"/>
            <p14:sldId id="8449"/>
            <p14:sldId id="8460"/>
            <p14:sldId id="8461"/>
          </p14:sldIdLst>
        </p14:section>
        <p14:section name="problem" id="{745A3BE1-C8AB-7D40-985C-8340E586551C}">
          <p14:sldIdLst>
            <p14:sldId id="8084"/>
            <p14:sldId id="8234"/>
          </p14:sldIdLst>
        </p14:section>
        <p14:section name="Building a Detailed Understanding" id="{D812E07B-D1B2-9746-BA50-03F905406F34}">
          <p14:sldIdLst>
            <p14:sldId id="8323"/>
            <p14:sldId id="1028"/>
            <p14:sldId id="7774"/>
            <p14:sldId id="8333"/>
            <p14:sldId id="8330"/>
            <p14:sldId id="8336"/>
            <p14:sldId id="8337"/>
            <p14:sldId id="8147"/>
            <p14:sldId id="710"/>
            <p14:sldId id="8324"/>
            <p14:sldId id="8134"/>
            <p14:sldId id="8102"/>
            <p14:sldId id="8103"/>
            <p14:sldId id="8385"/>
          </p14:sldIdLst>
        </p14:section>
        <p14:section name="Leveraging Insights" id="{4C66BB26-16E0-F840-B4C8-8565195AEBE1}">
          <p14:sldIdLst>
            <p14:sldId id="8325"/>
            <p14:sldId id="8139"/>
            <p14:sldId id="8344"/>
            <p14:sldId id="8098"/>
            <p14:sldId id="8013"/>
            <p14:sldId id="8345"/>
            <p14:sldId id="8247"/>
            <p14:sldId id="8326"/>
            <p14:sldId id="8141"/>
            <p14:sldId id="492"/>
            <p14:sldId id="1242"/>
            <p14:sldId id="8403"/>
            <p14:sldId id="8347"/>
            <p14:sldId id="8364"/>
            <p14:sldId id="8346"/>
            <p14:sldId id="7902"/>
          </p14:sldIdLst>
        </p14:section>
        <p14:section name="Throttling" id="{518C640B-F6FA-5948-B364-D1D504E6AEB8}">
          <p14:sldIdLst>
            <p14:sldId id="8327"/>
            <p14:sldId id="7968"/>
            <p14:sldId id="8329"/>
            <p14:sldId id="8356"/>
            <p14:sldId id="8351"/>
            <p14:sldId id="8357"/>
            <p14:sldId id="8466"/>
            <p14:sldId id="8468"/>
            <p14:sldId id="1195"/>
            <p14:sldId id="1208"/>
            <p14:sldId id="1199"/>
            <p14:sldId id="8463"/>
            <p14:sldId id="8321"/>
            <p14:sldId id="8090"/>
          </p14:sldIdLst>
        </p14:section>
        <p14:section name="PRAC" id="{797B1039-61A8-F34F-9210-9E32D94A7123}">
          <p14:sldIdLst>
            <p14:sldId id="8389"/>
            <p14:sldId id="8170"/>
            <p14:sldId id="7298"/>
            <p14:sldId id="7388"/>
            <p14:sldId id="8386"/>
            <p14:sldId id="8387"/>
            <p14:sldId id="8410"/>
            <p14:sldId id="1188"/>
            <p14:sldId id="1159"/>
            <p14:sldId id="8412"/>
            <p14:sldId id="1150"/>
          </p14:sldIdLst>
        </p14:section>
        <p14:section name="SelfManaging DRAM" id="{31B89D04-3D8E-5B4B-B266-E1734ED19429}">
          <p14:sldIdLst>
            <p14:sldId id="8375"/>
            <p14:sldId id="8464"/>
            <p14:sldId id="8465"/>
          </p14:sldIdLst>
        </p14:section>
        <p14:section name="Intro" id="{355EED34-3CCD-9B4B-AAA5-BADAFB5D57ED}">
          <p14:sldIdLst>
            <p14:sldId id="8467"/>
            <p14:sldId id="1156"/>
            <p14:sldId id="8408"/>
            <p14:sldId id="447"/>
            <p14:sldId id="429"/>
            <p14:sldId id="8409"/>
            <p14:sldId id="449"/>
            <p14:sldId id="445"/>
            <p14:sldId id="8413"/>
            <p14:sldId id="1136"/>
            <p14:sldId id="1165"/>
            <p14:sldId id="8411"/>
            <p14:sldId id="1140"/>
            <p14:sldId id="1166"/>
            <p14:sldId id="1167"/>
            <p14:sldId id="8380"/>
            <p14:sldId id="8400"/>
            <p14:sldId id="8366"/>
            <p14:sldId id="8367"/>
            <p14:sldId id="8368"/>
            <p14:sldId id="8369"/>
            <p14:sldId id="8370"/>
            <p14:sldId id="8371"/>
            <p14:sldId id="8372"/>
            <p14:sldId id="8378"/>
            <p14:sldId id="8379"/>
            <p14:sldId id="8381"/>
            <p14:sldId id="1200"/>
            <p14:sldId id="1211"/>
            <p14:sldId id="1201"/>
            <p14:sldId id="1203"/>
            <p14:sldId id="1209"/>
            <p14:sldId id="1210"/>
            <p14:sldId id="1206"/>
            <p14:sldId id="1207"/>
          </p14:sldIdLst>
        </p14:section>
        <p14:section name="PRAC backup" id="{3E505CC9-13BE-F54F-B5F2-39939B4B42BF}">
          <p14:sldIdLst/>
        </p14:section>
        <p14:section name="Future Work" id="{22365B01-D304-D94B-8F06-1B383AE2AEBB}">
          <p14:sldIdLst>
            <p14:sldId id="8392"/>
            <p14:sldId id="8112"/>
            <p14:sldId id="8391"/>
            <p14:sldId id="8131"/>
            <p14:sldId id="5219"/>
            <p14:sldId id="5218"/>
            <p14:sldId id="6819"/>
            <p14:sldId id="5220"/>
            <p14:sldId id="5221"/>
            <p14:sldId id="5222"/>
            <p14:sldId id="5223"/>
            <p14:sldId id="4457"/>
            <p14:sldId id="4436"/>
            <p14:sldId id="7091"/>
            <p14:sldId id="7092"/>
            <p14:sldId id="7093"/>
            <p14:sldId id="6912"/>
            <p14:sldId id="5249"/>
            <p14:sldId id="5509"/>
            <p14:sldId id="5253"/>
            <p14:sldId id="6156"/>
            <p14:sldId id="7026"/>
            <p14:sldId id="5725"/>
            <p14:sldId id="7625"/>
            <p14:sldId id="5400"/>
            <p14:sldId id="5245"/>
            <p14:sldId id="5246"/>
            <p14:sldId id="5238"/>
            <p14:sldId id="5239"/>
            <p14:sldId id="6149"/>
            <p14:sldId id="7310"/>
            <p14:sldId id="7188"/>
            <p14:sldId id="7278"/>
            <p14:sldId id="7189"/>
            <p14:sldId id="7195"/>
            <p14:sldId id="3639"/>
            <p14:sldId id="7197"/>
            <p14:sldId id="8414"/>
            <p14:sldId id="8396"/>
            <p14:sldId id="8393"/>
          </p14:sldIdLst>
        </p14:section>
        <p14:section name="Further Future Research Discussion" id="{9BEC5BED-F825-2840-A2BB-461430444A96}">
          <p14:sldIdLst>
            <p14:sldId id="8373"/>
            <p14:sldId id="8374"/>
            <p14:sldId id="8376"/>
            <p14:sldId id="8113"/>
            <p14:sldId id="8114"/>
            <p14:sldId id="8115"/>
            <p14:sldId id="8116"/>
            <p14:sldId id="8117"/>
            <p14:sldId id="8118"/>
            <p14:sldId id="8119"/>
            <p14:sldId id="8120"/>
            <p14:sldId id="8167"/>
            <p14:sldId id="1094"/>
            <p14:sldId id="8122"/>
            <p14:sldId id="8168"/>
            <p14:sldId id="8169"/>
            <p14:sldId id="8108"/>
            <p14:sldId id="8074"/>
            <p14:sldId id="8109"/>
          </p14:sldIdLst>
        </p14:section>
        <p14:section name="Backup" id="{0B13E5C2-8DB8-3C48-BA25-C1516F7A203B}">
          <p14:sldIdLst>
            <p14:sldId id="8394"/>
            <p14:sldId id="8358"/>
            <p14:sldId id="1317"/>
            <p14:sldId id="8398"/>
            <p14:sldId id="8155"/>
            <p14:sldId id="257"/>
            <p14:sldId id="8401"/>
            <p14:sldId id="8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3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98"/>
    <a:srgbClr val="FFFFFF"/>
    <a:srgbClr val="007798"/>
    <a:srgbClr val="1F73C7"/>
    <a:srgbClr val="0508CE"/>
    <a:srgbClr val="990063"/>
    <a:srgbClr val="FF0004"/>
    <a:srgbClr val="007799"/>
    <a:srgbClr val="BA8F72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10"/>
    <p:restoredTop sz="84755"/>
  </p:normalViewPr>
  <p:slideViewPr>
    <p:cSldViewPr snapToGrid="0">
      <p:cViewPr>
        <p:scale>
          <a:sx n="98" d="100"/>
          <a:sy n="98" d="100"/>
        </p:scale>
        <p:origin x="112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commentAuthors" Target="comment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l1goluj/Documents/ZURICH/PROJECTS/UPMEM/upmem-workloads/Comparison-results-2021-06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vboxsrv\shared\samsung%20page%20copy\PageCopy_Power_v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4-C944-B59C-21B120ECDAA8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4-C944-B59C-21B120ECDAA8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4-C944-B59C-21B120ECDAA8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4-C944-B59C-21B120ECD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608280097063"/>
          <c:y val="4.2294921468149803E-2"/>
          <c:w val="0.81248526717179204"/>
          <c:h val="0.792204724409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Summary!$M$15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Summary!$M$16:$M$17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26-9D49-811B-D9535C7E3A55}"/>
            </c:ext>
          </c:extLst>
        </c:ser>
        <c:ser>
          <c:idx val="1"/>
          <c:order val="1"/>
          <c:tx>
            <c:strRef>
              <c:f>Summary!$N$15</c:f>
              <c:strCache>
                <c:ptCount val="1"/>
                <c:pt idx="0">
                  <c:v>Intra-Subarray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Summary!$N$16:$N$17</c:f>
              <c:numCache>
                <c:formatCode>General</c:formatCode>
                <c:ptCount val="2"/>
                <c:pt idx="0">
                  <c:v>8.8582677165354298E-2</c:v>
                </c:pt>
                <c:pt idx="1">
                  <c:v>1.3448690025594699E-2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26-9D49-811B-D9535C7E3A55}"/>
            </c:ext>
          </c:extLst>
        </c:ser>
        <c:ser>
          <c:idx val="2"/>
          <c:order val="2"/>
          <c:tx>
            <c:strRef>
              <c:f>Summary!$O$15</c:f>
              <c:strCache>
                <c:ptCount val="1"/>
                <c:pt idx="0">
                  <c:v>Inter-Bank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Summary!$O$16:$O$17</c:f>
              <c:numCache>
                <c:formatCode>General</c:formatCode>
                <c:ptCount val="2"/>
                <c:pt idx="0">
                  <c:v>0.51673228346456701</c:v>
                </c:pt>
                <c:pt idx="1">
                  <c:v>0.31183065183633102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26-9D49-811B-D9535C7E3A55}"/>
            </c:ext>
          </c:extLst>
        </c:ser>
        <c:ser>
          <c:idx val="3"/>
          <c:order val="3"/>
          <c:tx>
            <c:strRef>
              <c:f>Summary!$P$15</c:f>
              <c:strCache>
                <c:ptCount val="1"/>
                <c:pt idx="0">
                  <c:v>Inter-Subarray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Summary!$P$16:$P$17</c:f>
              <c:numCache>
                <c:formatCode>General</c:formatCode>
                <c:ptCount val="2"/>
                <c:pt idx="0">
                  <c:v>1.0147637795275599</c:v>
                </c:pt>
                <c:pt idx="1">
                  <c:v>0.67849912393909895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26-9D49-811B-D9535C7E3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5777488"/>
        <c:axId val="1745818560"/>
      </c:barChart>
      <c:catAx>
        <c:axId val="17457774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45818560"/>
        <c:crosses val="autoZero"/>
        <c:auto val="1"/>
        <c:lblAlgn val="ctr"/>
        <c:lblOffset val="100"/>
        <c:noMultiLvlLbl val="0"/>
      </c:catAx>
      <c:valAx>
        <c:axId val="1745818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/>
                  <a:t>Normalized</a:t>
                </a:r>
                <a:r>
                  <a:rPr lang="en-US" sz="2400" baseline="0" dirty="0"/>
                  <a:t> Savings</a:t>
                </a:r>
                <a:endParaRPr 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7457774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8331835289456703"/>
          <c:y val="2.2068074823980298E-3"/>
          <c:w val="0.667939508740653"/>
          <c:h val="0.141089030537848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0.18061</cdr:x>
      <cdr:y>0.85718</cdr:y>
    </cdr:from>
    <cdr:to>
      <cdr:x>0.92448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602054" y="2223016"/>
          <a:ext cx="6598200" cy="30778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identifies two problems about solving DRAM read disturbance [CLICK]</a:t>
            </a:r>
          </a:p>
          <a:p>
            <a:r>
              <a:rPr lang="en-US" dirty="0"/>
              <a:t>First, As DRAM cells become more vulnerable, [CLICK]</a:t>
            </a:r>
          </a:p>
          <a:p>
            <a:r>
              <a:rPr lang="en-US" dirty="0"/>
              <a:t>Existing solutions become prohibitively expensive or ineffective going forward [CLICK]</a:t>
            </a:r>
          </a:p>
          <a:p>
            <a:r>
              <a:rPr lang="en-US" dirty="0"/>
              <a:t>Thus, we need more efficient and scalable solutions [CLICK]</a:t>
            </a:r>
          </a:p>
          <a:p>
            <a:r>
              <a:rPr lang="en-US" dirty="0"/>
              <a:t>And we believe that a more detailed understanding of DRAM read disturbance can help us to achieve it[CLICK]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610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700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8637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89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42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8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these two problems, we conducted several studies encompassed in this thesis statement [CLICK]</a:t>
            </a:r>
          </a:p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efficiently 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 scalably from three aspects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First, by building a </a:t>
            </a:r>
            <a:r>
              <a:rPr lang="en-US" sz="1200" b="1" dirty="0">
                <a:solidFill>
                  <a:srgbClr val="D51E4C"/>
                </a:solidFill>
              </a:rPr>
              <a:t>detailed understanding </a:t>
            </a:r>
            <a:r>
              <a:rPr lang="en-US" sz="1200" dirty="0">
                <a:solidFill>
                  <a:srgbClr val="D51E4C"/>
                </a:solidFill>
              </a:rPr>
              <a:t>of DRAM read disturbance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Which we explore for temperature [CLICK], </a:t>
            </a:r>
          </a:p>
          <a:p>
            <a:r>
              <a:rPr lang="en-US" sz="1200" dirty="0">
                <a:solidFill>
                  <a:srgbClr val="D51E4C"/>
                </a:solidFill>
              </a:rPr>
              <a:t>Memory access patterns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Victim cell’s physical location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And voltage 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Second, by </a:t>
            </a:r>
            <a:r>
              <a:rPr lang="en-US" sz="1200" dirty="0">
                <a:solidFill>
                  <a:srgbClr val="536D82"/>
                </a:solidFill>
              </a:rPr>
              <a:t>leveraging </a:t>
            </a:r>
            <a:r>
              <a:rPr lang="en-US" sz="1200" b="1" dirty="0">
                <a:solidFill>
                  <a:srgbClr val="536D82"/>
                </a:solidFill>
              </a:rPr>
              <a:t>insights into modern DRAM chips </a:t>
            </a:r>
            <a:r>
              <a:rPr lang="en-US" sz="1200" dirty="0">
                <a:solidFill>
                  <a:srgbClr val="536D82"/>
                </a:solidFill>
              </a:rPr>
              <a:t>and </a:t>
            </a:r>
            <a:r>
              <a:rPr lang="en-US" sz="1200" b="1" dirty="0">
                <a:solidFill>
                  <a:srgbClr val="536D82"/>
                </a:solidFill>
              </a:rPr>
              <a:t>memory controllers [CLICK],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Where we leverage the heterogeneity in DRAM cells’ vulnerability levels [CLICK]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and parallelize preventive actions [CLICK]</a:t>
            </a:r>
          </a:p>
          <a:p>
            <a:endParaRPr lang="en-US" sz="1200" b="1" dirty="0">
              <a:solidFill>
                <a:srgbClr val="536D82"/>
              </a:solidFill>
            </a:endParaRPr>
          </a:p>
          <a:p>
            <a:r>
              <a:rPr lang="en-US" sz="1200" b="1" dirty="0">
                <a:solidFill>
                  <a:srgbClr val="536D82"/>
                </a:solidFill>
              </a:rPr>
              <a:t>Third, by </a:t>
            </a:r>
            <a:r>
              <a:rPr lang="en-US" sz="1200" dirty="0">
                <a:solidFill>
                  <a:srgbClr val="5B90AE"/>
                </a:solidFill>
              </a:rPr>
              <a:t>devising </a:t>
            </a:r>
            <a:r>
              <a:rPr lang="en-US" sz="1200" b="1" dirty="0">
                <a:solidFill>
                  <a:srgbClr val="5B90AE"/>
                </a:solidFill>
              </a:rPr>
              <a:t>novel solutions </a:t>
            </a:r>
            <a:r>
              <a:rPr lang="en-US" sz="1200" dirty="0">
                <a:solidFill>
                  <a:srgbClr val="5B90AE"/>
                </a:solidFill>
              </a:rPr>
              <a:t>that do not require </a:t>
            </a:r>
            <a:r>
              <a:rPr lang="en-US" sz="1200" b="1" dirty="0">
                <a:solidFill>
                  <a:srgbClr val="5B90AE"/>
                </a:solidFill>
              </a:rPr>
              <a:t>proprietary knowledge </a:t>
            </a:r>
            <a:r>
              <a:rPr lang="en-US" sz="1200" dirty="0">
                <a:solidFill>
                  <a:srgbClr val="5B90AE"/>
                </a:solidFill>
              </a:rPr>
              <a:t>of DRAM chip internals[CLICK],</a:t>
            </a:r>
          </a:p>
          <a:p>
            <a:r>
              <a:rPr lang="en-US" sz="1200" dirty="0">
                <a:solidFill>
                  <a:srgbClr val="5B90AE"/>
                </a:solidFill>
              </a:rPr>
              <a:t>Which we achieve by selectively throttling unsafe accesses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567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317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I’d like to mention that some of these works already got recognition and we are competing for the Dissertation award in HOST.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7670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aseline="0" dirty="0"/>
              <a:t>My name is Jawad Haj-Yahya and I will </a:t>
            </a:r>
            <a:r>
              <a:rPr lang="en-US" sz="2400" b="1" baseline="0" dirty="0"/>
              <a:t>present</a:t>
            </a:r>
            <a:r>
              <a:rPr lang="en-US" sz="2400" baseline="0" dirty="0"/>
              <a:t> our work 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t>IChannels [END]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009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First, I will </a:t>
            </a:r>
            <a:r>
              <a:rPr lang="en-US" b="1" baseline="0" dirty="0"/>
              <a:t>give a</a:t>
            </a:r>
            <a:r>
              <a:rPr lang="en-US" baseline="0" dirty="0"/>
              <a:t> </a:t>
            </a:r>
            <a:r>
              <a:rPr lang="en-US" b="1" baseline="0" dirty="0"/>
              <a:t>high-level overview </a:t>
            </a:r>
            <a:r>
              <a:rPr lang="en-US" baseline="0" dirty="0"/>
              <a:t>of the talk </a:t>
            </a:r>
            <a:r>
              <a:rPr lang="en-US" b="1" baseline="0" dirty="0"/>
              <a:t>[CLICK]</a:t>
            </a:r>
          </a:p>
          <a:p>
            <a:endParaRPr lang="en-US" b="0" baseline="0" dirty="0"/>
          </a:p>
          <a:p>
            <a:r>
              <a:rPr lang="en-US" sz="1700" b="1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 </a:t>
            </a:r>
            <a:r>
              <a:rPr lang="en-US" sz="1800" b="1" baseline="0" dirty="0"/>
              <a:t>[CLICK]</a:t>
            </a:r>
          </a:p>
          <a:p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Goal is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First to 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Secondly to 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 </a:t>
            </a:r>
            <a:r>
              <a:rPr lang="en-US" sz="1600" b="1" baseline="0" dirty="0"/>
              <a:t>[CLICK]</a:t>
            </a:r>
            <a:endParaRPr lang="en-US" sz="17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Finally to 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none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Characterize the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 </a:t>
            </a:r>
            <a:r>
              <a:rPr lang="en-US" sz="1600" b="1" baseline="0" dirty="0"/>
              <a:t>[CLICK]</a:t>
            </a:r>
            <a:endParaRPr lang="en-US" sz="1700" spc="-8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propose </a:t>
            </a:r>
            <a:r>
              <a:rPr lang="en-US" sz="1700" b="1" u="none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 </a:t>
            </a:r>
            <a:r>
              <a:rPr lang="en-US" sz="1700" u="none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u="none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b="1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provides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 capacity </a:t>
            </a:r>
            <a:r>
              <a:rPr lang="en-US" sz="1800" b="1" baseline="0" dirty="0"/>
              <a:t>[CLICK]</a:t>
            </a:r>
            <a:endParaRPr lang="en-US" sz="1700" spc="-5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b="0" baseline="0" dirty="0"/>
          </a:p>
          <a:p>
            <a:r>
              <a:rPr lang="en-US" b="1" baseline="0" dirty="0">
                <a:solidFill>
                  <a:srgbClr val="0000FF"/>
                </a:solidFill>
                <a:highlight>
                  <a:srgbClr val="FFFF00"/>
                </a:highlight>
              </a:rPr>
              <a:t>[END]</a:t>
            </a:r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61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75381-7527-4E0E-A355-7550D954D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973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5162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DRAM Bender, which is an open-sourced design available on </a:t>
            </a:r>
            <a:r>
              <a:rPr lang="en-US" b="0" dirty="0" err="1"/>
              <a:t>github</a:t>
            </a:r>
            <a:r>
              <a:rPr lang="en-US" b="0" dirty="0"/>
              <a:t>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plug in a DRAM module to test on the FPGA board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 board communicates with the host machine to run the test routines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also have an external power supply that we use to sweep voltage on a power rail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RowHammer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tests complete in less than a refresh window to prevent retention failures from interfering with our results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Using these observations, we test each row’s worst-case vulnerability to RowHammer by repeatedly activating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68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7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79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Previously known worst-case access pattern opens and closes an aggressor row as fast as possible [CLICK]</a:t>
            </a:r>
          </a:p>
          <a:p>
            <a:r>
              <a:rPr lang="en-US" dirty="0"/>
              <a:t>In contrast, in this study, we wait for some time after opening the aggressor row [CLICK]</a:t>
            </a:r>
          </a:p>
          <a:p>
            <a:r>
              <a:rPr lang="en-US" dirty="0"/>
              <a:t>We observe that doing this significantly reduces the necessary hammer count to induce the first bitflip [CLICK]</a:t>
            </a:r>
          </a:p>
          <a:p>
            <a:r>
              <a:rPr lang="en-US" dirty="0"/>
              <a:t>An implication is that an existing mitigation can be ineffective if it is not designed accounting for this effect [CLICK]</a:t>
            </a:r>
          </a:p>
          <a:p>
            <a:r>
              <a:rPr lang="en-US" dirty="0"/>
              <a:t>A follow-up of our work investigates this effect more rigorously and shows that this effect is an artifact of a new read disturbance phenomenon called </a:t>
            </a:r>
            <a:r>
              <a:rPr lang="en-US" dirty="0" err="1"/>
              <a:t>RowPress</a:t>
            </a:r>
            <a:r>
              <a:rPr lang="en-US" dirty="0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start with the concept of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We would not want this to happen because it can lead to data loss or corruption [CLICK]</a:t>
            </a:r>
          </a:p>
          <a:p>
            <a:r>
              <a:rPr lang="en-US" dirty="0"/>
              <a:t>Compromise application correctness [CLICK]</a:t>
            </a:r>
          </a:p>
          <a:p>
            <a:r>
              <a:rPr lang="en-US" dirty="0"/>
              <a:t>It can be used to leak private information [CLICK]</a:t>
            </a:r>
          </a:p>
          <a:p>
            <a:r>
              <a:rPr lang="en-US" dirty="0"/>
              <a:t>Or even to take over a computer [CLICK]</a:t>
            </a:r>
          </a:p>
          <a:p>
            <a:r>
              <a:rPr lang="en-US" dirty="0"/>
              <a:t>Therefore, we have this principle called memory isolation dictating that a memory access should not have unintended side effects on data stored in other addresses. This is important for memory integrity [CLICK]</a:t>
            </a:r>
          </a:p>
          <a:p>
            <a:r>
              <a:rPr lang="en-US" dirty="0"/>
              <a:t>Unfortunately, it is difficult in modern memory chips and here is why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key finding is about the variation of read disturbance across DRAM rows. Assume that this box represents all rows in a bank [CLICK]</a:t>
            </a:r>
          </a:p>
          <a:p>
            <a:r>
              <a:rPr lang="en-US" dirty="0"/>
              <a:t>If the weakest 10% of the rows experience bitflips after being hammered for N times, [CLICK]</a:t>
            </a:r>
          </a:p>
          <a:p>
            <a:r>
              <a:rPr lang="en-US" dirty="0"/>
              <a:t>We need at least 2N hammers to induce a bitflip in the remaining 90% [CLICK]</a:t>
            </a:r>
          </a:p>
          <a:p>
            <a:r>
              <a:rPr lang="en-US" dirty="0"/>
              <a:t>This shows that RowHammer vulnerability significantly varies across DRAM rows [CLICK]</a:t>
            </a:r>
          </a:p>
          <a:p>
            <a:r>
              <a:rPr lang="en-US" dirty="0"/>
              <a:t>And mitigation mechanisms that are configured for the worst row, overprotect many rows, leading to performance / energy / area overheads [CLICK]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0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our DSN22 paper on DRAM read disturbance under reduced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16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So, repeatedly toggling </a:t>
            </a:r>
            <a:r>
              <a:rPr lang="en-US" dirty="0" err="1"/>
              <a:t>wordline</a:t>
            </a:r>
            <a:r>
              <a:rPr lang="en-US" dirty="0"/>
              <a:t> voltage leads to RowHammer bitflips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reduce </a:t>
            </a:r>
            <a:r>
              <a:rPr lang="en-US" dirty="0" err="1"/>
              <a:t>wordline</a:t>
            </a:r>
            <a:r>
              <a:rPr lang="en-US" dirty="0"/>
              <a:t> voltage, [CLICK]</a:t>
            </a:r>
          </a:p>
          <a:p>
            <a:r>
              <a:rPr lang="en-US" dirty="0"/>
              <a:t>we can reduce RowHammer vulnerability [CLICK]</a:t>
            </a:r>
          </a:p>
          <a:p>
            <a:r>
              <a:rPr lang="en-US" dirty="0"/>
              <a:t>At the potential cost of weakening DRAM cells by reducing their charge and weakening channels in their access transistors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begin with investigating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voltage's effect on row activation latency [CLICK]</a:t>
            </a:r>
          </a:p>
          <a:p>
            <a:r>
              <a:rPr lang="en-US" dirty="0">
                <a:cs typeface="Calibri"/>
              </a:rPr>
              <a:t>This figure shows how [CLICK] </a:t>
            </a:r>
          </a:p>
          <a:p>
            <a:r>
              <a:rPr lang="en-US" dirty="0">
                <a:cs typeface="Calibri"/>
              </a:rPr>
              <a:t>reducing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 </a:t>
            </a:r>
          </a:p>
          <a:p>
            <a:r>
              <a:rPr lang="en-US" dirty="0">
                <a:cs typeface="Calibri"/>
              </a:rPr>
              <a:t>affects the row activation latency[CLICK]</a:t>
            </a:r>
          </a:p>
          <a:p>
            <a:r>
              <a:rPr lang="en-US" dirty="0">
                <a:cs typeface="Calibri"/>
              </a:rPr>
              <a:t>We observe that the row activation latency increases with reduced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</a:t>
            </a:r>
            <a:endParaRPr lang="en-US" b="0" dirty="0">
              <a:cs typeface="Calibri"/>
            </a:endParaRPr>
          </a:p>
          <a:p>
            <a:r>
              <a:rPr lang="en-US" b="0" dirty="0">
                <a:cs typeface="Calibri"/>
              </a:rPr>
              <a:t>However, the nominal activation latency already has a significant </a:t>
            </a:r>
            <a:r>
              <a:rPr lang="en-US" b="0" dirty="0" err="1">
                <a:cs typeface="Calibri"/>
              </a:rPr>
              <a:t>guardband</a:t>
            </a:r>
            <a:r>
              <a:rPr lang="en-US" b="0" dirty="0">
                <a:cs typeface="Calibri"/>
              </a:rPr>
              <a:t>, [CLICK] </a:t>
            </a:r>
          </a:p>
          <a:p>
            <a:r>
              <a:rPr lang="en-US" b="0" dirty="0">
                <a:cs typeface="Calibri"/>
              </a:rPr>
              <a:t>allowing most DRAM chips to complete row activation before the nominal activation latency [END]</a:t>
            </a:r>
            <a:endParaRPr lang="en-US" b="0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808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how we leverage the heterogeneity in read disturbance vulnerability across DRAM rows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6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described earlier, there is a </a:t>
            </a:r>
            <a:r>
              <a:rPr lang="en-US" dirty="0" err="1"/>
              <a:t>signficant</a:t>
            </a:r>
            <a:r>
              <a:rPr lang="en-US" dirty="0"/>
              <a:t> variation in read disturbance vulnerability across DRAM rows [CLICK]</a:t>
            </a:r>
          </a:p>
          <a:p>
            <a:r>
              <a:rPr lang="en-US" dirty="0"/>
              <a:t>Existing solutions are configured for the worst row, [CLICK]</a:t>
            </a:r>
          </a:p>
          <a:p>
            <a:r>
              <a:rPr lang="en-US" dirty="0"/>
              <a:t>leading to overprotecting many rows and thus incurring large performance overheads [CLICK]</a:t>
            </a:r>
          </a:p>
          <a:p>
            <a:r>
              <a:rPr lang="en-US" dirty="0"/>
              <a:t>Our key idea is to dynamically tune the aggressiveness of existing solutions to the victim row’s read disturbance vulnerability [CLICK]</a:t>
            </a:r>
          </a:p>
          <a:p>
            <a:r>
              <a:rPr lang="en-US" dirty="0"/>
              <a:t>To this end, we propose a new mechanism called </a:t>
            </a:r>
            <a:r>
              <a:rPr lang="en-US" dirty="0" err="1"/>
              <a:t>Svard</a:t>
            </a:r>
            <a:r>
              <a:rPr lang="en-US" dirty="0"/>
              <a:t>, spatial variation-aware read disturbance defenses [CLICK]</a:t>
            </a:r>
          </a:p>
          <a:p>
            <a:r>
              <a:rPr lang="en-US" dirty="0" err="1"/>
              <a:t>Svard</a:t>
            </a:r>
            <a:r>
              <a:rPr lang="en-US" dirty="0"/>
              <a:t> essentially performs fewer preventive actions for stronger rows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29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76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56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random access memory (DRAM) is the prevalent memory technology today. [CLICK]</a:t>
            </a:r>
          </a:p>
          <a:p>
            <a:r>
              <a:rPr lang="en-US" dirty="0"/>
              <a:t>DRAM stores a bit of data in the form of electrical charge on a capacitor [CLICK]</a:t>
            </a:r>
          </a:p>
          <a:p>
            <a:r>
              <a:rPr lang="en-US" dirty="0"/>
              <a:t>To access we assert a wire called </a:t>
            </a:r>
            <a:r>
              <a:rPr lang="en-US" dirty="0" err="1"/>
              <a:t>wordline</a:t>
            </a:r>
            <a:r>
              <a:rPr lang="en-US" dirty="0"/>
              <a:t> [CLICK]</a:t>
            </a:r>
          </a:p>
          <a:p>
            <a:r>
              <a:rPr lang="en-US" dirty="0"/>
              <a:t>Which enables a transistor, conducting the capacitor to another wire called bitline [CLICK]</a:t>
            </a:r>
          </a:p>
          <a:p>
            <a:r>
              <a:rPr lang="en-US" dirty="0"/>
              <a:t>DRAM is a volatile memory technology as it leaks charge over time and needs to be periodically refreshed [CLICK]</a:t>
            </a:r>
          </a:p>
          <a:p>
            <a:r>
              <a:rPr lang="en-US" dirty="0"/>
              <a:t>Accessing a DRAM cell disturbs other physically nearby cells and exacerbates their charge leakage. This is called DRAM read disturbance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1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2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Based on our observation,</a:t>
            </a:r>
            <a:r>
              <a:rPr lang="en-US" baseline="0"/>
              <a:t> we propose two key ideas.</a:t>
            </a:r>
          </a:p>
          <a:p>
            <a:endParaRPr lang="en-US" baseline="0"/>
          </a:p>
          <a:p>
            <a:r>
              <a:rPr lang="en-US" baseline="0"/>
              <a:t>First, we realized that each subarray operates mostly independently of each other, except when occasionally sharing global structures, such as the global row-buffer. Additionally, each subarray has a row-decoder, which in turn is driven by the global row-decoder, another global structure.</a:t>
            </a:r>
          </a:p>
          <a:p>
            <a:endParaRPr lang="en-US" baseline="0"/>
          </a:p>
          <a:p>
            <a:r>
              <a:rPr lang="en-US" baseline="0"/>
              <a:t>Our first key idea is to reduce the sharing of global structures among subarrays to enable subarray-level parallelism.</a:t>
            </a:r>
          </a:p>
          <a:p>
            <a:endParaRPr lang="en-US" baseline="0"/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03180-34AC-4716-85F0-B91B63342E9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3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 is based on the key insight that [CLICK] </a:t>
            </a:r>
          </a:p>
          <a:p>
            <a:r>
              <a:rPr lang="en-US" dirty="0"/>
              <a:t>activating two rows in quick succession [CLICK]</a:t>
            </a:r>
          </a:p>
          <a:p>
            <a:r>
              <a:rPr lang="en-US" dirty="0"/>
              <a:t>That are in different subarrays in the same bank[CLICK]</a:t>
            </a:r>
          </a:p>
          <a:p>
            <a:r>
              <a:rPr lang="en-US" dirty="0"/>
              <a:t>Can refresh one row [CLICK]</a:t>
            </a:r>
          </a:p>
          <a:p>
            <a:r>
              <a:rPr lang="en-US" dirty="0"/>
              <a:t>Concurrently with activating the other row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491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how HiRA refreshes a RowA concurrently with activating a RowB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HiRA, only one row can be activated in a bank at a given time [CLICK]</a:t>
            </a:r>
          </a:p>
          <a:p>
            <a:r>
              <a:rPr lang="en-US" dirty="0"/>
              <a:t>Therefore, we activate RowA, wait until the row is refreshed [CLICK]</a:t>
            </a:r>
          </a:p>
          <a:p>
            <a:r>
              <a:rPr lang="en-US" dirty="0"/>
              <a:t>Precharge the bank [CLICK]</a:t>
            </a:r>
          </a:p>
          <a:p>
            <a:r>
              <a:rPr lang="en-US" dirty="0"/>
              <a:t>And activate RowB to read data from RowB [CLICK]</a:t>
            </a:r>
          </a:p>
          <a:p>
            <a:r>
              <a:rPr lang="en-US" dirty="0"/>
              <a:t>With HiRA, [CLICK]</a:t>
            </a:r>
          </a:p>
          <a:p>
            <a:r>
              <a:rPr lang="en-US" dirty="0"/>
              <a:t>We issue ACT-PRE-ACT command sequence [CLICK]</a:t>
            </a:r>
          </a:p>
          <a:p>
            <a:r>
              <a:rPr lang="en-US" dirty="0"/>
              <a:t>Which starts </a:t>
            </a:r>
            <a:r>
              <a:rPr lang="en-US" dirty="0" err="1"/>
              <a:t>RowA’s</a:t>
            </a:r>
            <a:r>
              <a:rPr lang="en-US" dirty="0"/>
              <a:t> refresh with the first ACT [CLICK]</a:t>
            </a:r>
          </a:p>
          <a:p>
            <a:r>
              <a:rPr lang="en-US" dirty="0"/>
              <a:t>And </a:t>
            </a:r>
            <a:r>
              <a:rPr lang="en-US" dirty="0" err="1"/>
              <a:t>RowB’s</a:t>
            </a:r>
            <a:r>
              <a:rPr lang="en-US" dirty="0"/>
              <a:t> activation with the second ACT [CLICK]</a:t>
            </a:r>
          </a:p>
          <a:p>
            <a:r>
              <a:rPr lang="en-US" dirty="0"/>
              <a:t>With this parallelization, we can perform the column access earlier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349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623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HiRA-MC contains the necessary components to timely generate each periodic and RowHammer-preventive refresh request with a deadline [CLICK]</a:t>
            </a:r>
          </a:p>
          <a:p>
            <a:r>
              <a:rPr lang="en-US" dirty="0"/>
              <a:t>To buffer each refresh request until its deadline [CLICK]</a:t>
            </a:r>
          </a:p>
          <a:p>
            <a:r>
              <a:rPr lang="en-US" dirty="0"/>
              <a:t>And to find if it can refresh a row concurrently with a DRAM access or another refresh request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069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247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1E8DA-8DB5-D89C-622D-24CD44B7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B8FFF-A2B7-4489-00E9-0D058B026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E0A3B-C9A1-3C36-B151-7137A414A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EB8AD-D4A9-0583-13CF-0D547FFF6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17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2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prime example of DRAM read disturbance is RowHammer, which I will show in this slide. </a:t>
            </a:r>
          </a:p>
          <a:p>
            <a:r>
              <a:rPr lang="en-US" b="0" dirty="0"/>
              <a:t>DRAM cells are organized in 2 dimensional arrays as rows and columns and internally accessed in a DRAM row granularity. For example, to access a data stored in Row 2, </a:t>
            </a:r>
            <a:r>
              <a:rPr lang="en-US" b="1" dirty="0"/>
              <a:t>[CLICK]</a:t>
            </a:r>
          </a:p>
          <a:p>
            <a:r>
              <a:rPr lang="en-US" b="0" dirty="0"/>
              <a:t>We first need to open Row 2, and then perform accesses. Once we need to access another row, we need to close Row 2 and open the other row </a:t>
            </a:r>
            <a:r>
              <a:rPr lang="en-US" b="1" dirty="0"/>
              <a:t>[CLICK]</a:t>
            </a:r>
          </a:p>
          <a:p>
            <a:r>
              <a:rPr lang="en-US" b="1" dirty="0"/>
              <a:t>[BACK&amp; FORTH] </a:t>
            </a:r>
            <a:r>
              <a:rPr lang="en-US" b="0" dirty="0"/>
              <a:t>If we keep opening and closing this row many times, called hammering a row, </a:t>
            </a:r>
            <a:r>
              <a:rPr lang="en-US" b="1" dirty="0"/>
              <a:t>[CLICK]</a:t>
            </a:r>
          </a:p>
          <a:p>
            <a:r>
              <a:rPr lang="en-US" b="0" dirty="0"/>
              <a:t>We observe bitflips in physically nearby DRAM rows </a:t>
            </a:r>
            <a:r>
              <a:rPr lang="en-US" b="1" dirty="0"/>
              <a:t>[CLICK]</a:t>
            </a:r>
          </a:p>
          <a:p>
            <a:r>
              <a:rPr lang="en-US" b="0" dirty="0"/>
              <a:t>This phenomenon is called RowHammer. We refer to the hammered row as the aggressor row and the rows that are affected as victim rows. </a:t>
            </a:r>
            <a:r>
              <a:rPr lang="en-US" b="1" dirty="0"/>
              <a:t>[CLICK]</a:t>
            </a:r>
          </a:p>
          <a:p>
            <a:endParaRPr lang="en-US" b="1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problem is about compatibility with DRAM communication protocols [CLICK]</a:t>
            </a:r>
          </a:p>
          <a:p>
            <a:r>
              <a:rPr lang="en-US" dirty="0"/>
              <a:t>Let’s recap how we manage memory addresses. We use virtual addresses in the application level [CLICK]</a:t>
            </a:r>
          </a:p>
          <a:p>
            <a:r>
              <a:rPr lang="en-US" dirty="0"/>
              <a:t>The system software translates them to physical addresses [CLICK]</a:t>
            </a:r>
          </a:p>
          <a:p>
            <a:r>
              <a:rPr lang="en-US" dirty="0"/>
              <a:t>Which then parsed in the memory controller to identify DRAM bus addresses, such as banks and rows [CLICK]</a:t>
            </a:r>
          </a:p>
          <a:p>
            <a:r>
              <a:rPr lang="en-US" dirty="0"/>
              <a:t>All these translations are visible within the processor [CLICK]</a:t>
            </a:r>
          </a:p>
          <a:p>
            <a:r>
              <a:rPr lang="en-US" dirty="0"/>
              <a:t>However, yet another translation is performed within the DRAM chips from processor-visible addresses to physical row addresses [CLICK]</a:t>
            </a:r>
          </a:p>
          <a:p>
            <a:r>
              <a:rPr lang="en-US" dirty="0"/>
              <a:t>This translation is proprietary information of the DRAM vendors and obfuscated from the processor [CLICK]</a:t>
            </a:r>
          </a:p>
          <a:p>
            <a:r>
              <a:rPr lang="en-US" dirty="0"/>
              <a:t>When a RowHammer attack hammers a Row A [CLICK]</a:t>
            </a:r>
          </a:p>
          <a:p>
            <a:r>
              <a:rPr lang="en-US" dirty="0"/>
              <a:t>A defense implemented in the processor can detect this attack [CLICK]</a:t>
            </a:r>
          </a:p>
          <a:p>
            <a:r>
              <a:rPr lang="en-US" dirty="0"/>
              <a:t>And preventively refresh row addresses A+1 and A-1, which may not correspond to actual victim rows [CLICK]</a:t>
            </a:r>
          </a:p>
          <a:p>
            <a:r>
              <a:rPr lang="en-US" dirty="0"/>
              <a:t>As a result, bitflips still may occur [CLICK]</a:t>
            </a:r>
          </a:p>
          <a:p>
            <a:r>
              <a:rPr lang="en-US" dirty="0"/>
              <a:t>Unfortunately, many existing solutions rely on this proprietary information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192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575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69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20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62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536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0096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09885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79453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617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36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7359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20934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5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2219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8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45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035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1406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47121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790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[CLICK] The RowHammer vulnerability of modern DRAM is a critical reliability and security threat.</a:t>
            </a:r>
          </a:p>
          <a:p>
            <a:r>
              <a:rPr lang="en-US" sz="500" dirty="0"/>
              <a:t>[CLICK] The security guarantees of TRR, which is the commonly used RowHammer protection mechanism, cannot be easily studied as TRR is obscure, undocumented, and proprietary.</a:t>
            </a:r>
          </a:p>
          <a:p>
            <a:endParaRPr lang="en-US" sz="500" dirty="0"/>
          </a:p>
          <a:p>
            <a:r>
              <a:rPr lang="en-US" sz="500" dirty="0"/>
              <a:t>[CLICK] In this work, our main goal is to answer the following questions. Is TRR fully secure? How can we validate the security guarantees of different TRR mechanisms? </a:t>
            </a:r>
          </a:p>
          <a:p>
            <a:endParaRPr lang="en-US" sz="500" dirty="0"/>
          </a:p>
          <a:p>
            <a:r>
              <a:rPr lang="en-US" sz="500" dirty="0"/>
              <a:t>[CLICK] To this end, we propose U-TRR, a new methodology that leverages data retention failures in DRAM to uncover the inner workings of TRR and study its security.</a:t>
            </a:r>
          </a:p>
          <a:p>
            <a:endParaRPr lang="en-US" sz="500" dirty="0"/>
          </a:p>
          <a:p>
            <a:r>
              <a:rPr lang="en-US" sz="500" dirty="0"/>
              <a:t>[CLICK] Using U-TRR, we analyze 15 DDR4 DRAM modules from each of the three major DRAM vendors. </a:t>
            </a:r>
          </a:p>
          <a:p>
            <a:r>
              <a:rPr lang="en-US" sz="500" dirty="0"/>
              <a:t>[CLICK] Through these analyses, we make several observations regarding the TRR mechanisms implemented in these modules and craft new custom RowHammer access patterns that cause RowHammer bit flips in TRR-protected DRAM modules.</a:t>
            </a:r>
          </a:p>
          <a:p>
            <a:r>
              <a:rPr lang="en-US" sz="500" dirty="0"/>
              <a:t>[CLICK] Our results show that: First, all 45 modules that we test across three vendors are vulnerable to our new RowHammer access patterns.</a:t>
            </a:r>
          </a:p>
          <a:p>
            <a:r>
              <a:rPr lang="en-US" sz="500" dirty="0"/>
              <a:t>[CLICK] Second, our access pattern cause at least one bit flip in almost all DRAM rows in many modules. This makes system-level RowHammer attacks easier to mount as the attacker would have the ability to cause bit flips in almost any DRAM row </a:t>
            </a:r>
            <a:br>
              <a:rPr lang="en-US" sz="500" dirty="0"/>
            </a:br>
            <a:r>
              <a:rPr lang="en-US" sz="500" dirty="0"/>
              <a:t>[CLICK] Third, we observe that our access patterns cause up to 7 RowHammer bit flips in an 8-byte </a:t>
            </a:r>
            <a:r>
              <a:rPr lang="en-US" sz="500" dirty="0" err="1"/>
              <a:t>dataword</a:t>
            </a:r>
            <a:r>
              <a:rPr lang="en-US" sz="500" dirty="0"/>
              <a:t>, making ECC ineffective and systems equipped with ECC also susceptible to RowHammer attacks</a:t>
            </a:r>
          </a:p>
          <a:p>
            <a:endParaRPr lang="en-US" sz="5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conclude that TRR does not provide security against RowHammer and can be easily circumvented using the new understanding provided by U-TRR.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believe and hope that U-TRR will facilitate future research by enabling rigorous and open analysis of RowHammer mitigation mechanisms, leading to the development of both new RowHammer attacks and more secure RowHammer protection mechanisms.</a:t>
            </a:r>
          </a:p>
          <a:p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4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4027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36215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latest JEDEC DDR5 standard introduces the per row activation counting.</a:t>
            </a:r>
          </a:p>
          <a:p>
            <a:r>
              <a:rPr lang="en-US" dirty="0"/>
              <a:t>[CLICK] Where each row within DRAM is paired with a counter that tracks activations.</a:t>
            </a:r>
          </a:p>
          <a:p>
            <a:r>
              <a:rPr lang="en-US" dirty="0"/>
              <a:t>[CLICK] By doing so, the DRAM module perfectly tracks aggressors and their activations for preventive refreshes as we see in the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950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3302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3044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8253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8059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02864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1043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9042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With technology node scaling, DRAM cells get smaller in size and closer to each other</a:t>
            </a:r>
            <a:r>
              <a:rPr lang="en-US" b="1" dirty="0"/>
              <a:t>[CLICK]</a:t>
            </a:r>
          </a:p>
          <a:p>
            <a:r>
              <a:rPr lang="en-US" b="0" dirty="0"/>
              <a:t>Such that we observe significant reductions in the minimum hammer count to induce the first bitflip</a:t>
            </a:r>
            <a:r>
              <a:rPr lang="en-US" b="1" dirty="0"/>
              <a:t> </a:t>
            </a:r>
            <a:r>
              <a:rPr lang="en-US" b="0" dirty="0"/>
              <a:t>in the last decade </a:t>
            </a:r>
            <a:r>
              <a:rPr lang="en-US" b="1" dirty="0"/>
              <a:t>[CLICK]</a:t>
            </a:r>
          </a:p>
          <a:p>
            <a:r>
              <a:rPr lang="en-US" b="0" dirty="0"/>
              <a:t>Thus DRAM cells become increasingly more vulnerable to read disturbance </a:t>
            </a:r>
            <a:r>
              <a:rPr lang="en-US" b="1" dirty="0"/>
              <a:t>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879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3522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398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38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60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89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75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45045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83298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730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48453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1428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442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27862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97161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35336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A deeper understanding of DRAM read disturbance, especially the effects of aging and efficient online profiling [CLICK]</a:t>
            </a:r>
          </a:p>
          <a:p>
            <a:r>
              <a:rPr lang="en-US" dirty="0"/>
              <a:t>More flexible and intelligent memory chips, interfaces, and controllers, which support in-field </a:t>
            </a:r>
            <a:r>
              <a:rPr lang="en-US" dirty="0" err="1"/>
              <a:t>patchability</a:t>
            </a:r>
            <a:r>
              <a:rPr lang="en-US" dirty="0"/>
              <a:t>, 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my Ph.D., I had the pleasure to work with many people in the SAFARI group.</a:t>
            </a:r>
          </a:p>
          <a:p>
            <a:r>
              <a:rPr lang="en-US" dirty="0"/>
              <a:t>We tackled a variety of different problems in computer architecture and hardware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13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71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350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20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4E23-B845-9164-1CEE-9B8B59B0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AFEA0B6-2282-91F2-0639-4B64872AD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40E8D76-C5D8-1E23-4B3F-F8AEDE0B7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059D42C-4ED0-B9E0-5D09-17031133E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7018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04751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8032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the development of high throughput sequencing (HTS) technologies, the cost of genome sequencing has fallen off a cliff (&lt;&lt; 1,000$) making it viable for almost everyone's use.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417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 analysis starts with sequencing random short DNA fragments of copies of the original molecule.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reads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information about their order and which part of genome they are originated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step is to map these reads to a long reference genome.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317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CCD = Core </a:t>
            </a:r>
            <a:r>
              <a:rPr lang="en-US" dirty="0" err="1">
                <a:latin typeface="medium-content-sans-serif-font"/>
              </a:rPr>
              <a:t>Chiplet</a:t>
            </a:r>
            <a:r>
              <a:rPr lang="en-US" dirty="0">
                <a:latin typeface="medium-content-sans-serif-font"/>
              </a:rPr>
              <a:t> Die</a:t>
            </a:r>
            <a:endParaRPr lang="en-US" dirty="0"/>
          </a:p>
          <a:p>
            <a:r>
              <a:rPr lang="en-US" dirty="0"/>
              <a:t>Structural silicon is used to equalize the height and facilitate heat dissipation from the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411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250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715E5-0E3B-1B4F-BB79-1C4B57B473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0475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3100">
                <a:latin typeface="Lucida Grande" charset="0"/>
                <a:cs typeface="Lucida Grande" charset="0"/>
                <a:sym typeface="Lucida Grande" charset="0"/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35331586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546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7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171824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33670"/>
            <a:ext cx="9138920" cy="978694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12.08.2024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3246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2" cy="965201"/>
          </a:xfrm>
          <a:noFill/>
          <a:ln w="57150">
            <a:noFill/>
          </a:ln>
        </p:spPr>
        <p:txBody>
          <a:bodyPr>
            <a:normAutofit/>
          </a:bodyPr>
          <a:lstStyle>
            <a:lvl1pPr marL="57150" indent="0">
              <a:tabLst/>
              <a:defRPr sz="3600" b="0">
                <a:solidFill>
                  <a:srgbClr val="00769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 marL="347663" indent="-225425">
              <a:tabLst/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2E9B19-38F1-183D-F6F1-A74A32694004}"/>
              </a:ext>
            </a:extLst>
          </p:cNvPr>
          <p:cNvCxnSpPr>
            <a:cxnSpLocks/>
          </p:cNvCxnSpPr>
          <p:nvPr userDrawn="1"/>
        </p:nvCxnSpPr>
        <p:spPr>
          <a:xfrm>
            <a:off x="-80786" y="-229361"/>
            <a:ext cx="9149371" cy="0"/>
          </a:xfrm>
          <a:prstGeom prst="line">
            <a:avLst/>
          </a:prstGeom>
          <a:ln w="38100">
            <a:solidFill>
              <a:srgbClr val="001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7698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8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dsst.io/32c3-slides/7197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33.png"/><Relationship Id="rId4" Type="http://schemas.openxmlformats.org/officeDocument/2006/relationships/image" Target="../media/image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7.png"/><Relationship Id="rId4" Type="http://schemas.openxmlformats.org/officeDocument/2006/relationships/image" Target="../media/image8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-qB0J7KHw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153.png"/><Relationship Id="rId4" Type="http://schemas.openxmlformats.org/officeDocument/2006/relationships/image" Target="../media/image152.jpe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4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5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qAYMx34euU" TargetMode="External"/><Relationship Id="rId7" Type="http://schemas.openxmlformats.org/officeDocument/2006/relationships/image" Target="../media/image160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microcenter.com/discussion/5134/comparing-zen-3-to-zen-2" TargetMode="External"/><Relationship Id="rId5" Type="http://schemas.openxmlformats.org/officeDocument/2006/relationships/image" Target="../media/image159.png"/><Relationship Id="rId4" Type="http://schemas.openxmlformats.org/officeDocument/2006/relationships/hyperlink" Target="https://www.tech-critter.com/amd-keynote-computex-2021/" TargetMode="Externa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los2018.org/" TargetMode="External"/><Relationship Id="rId2" Type="http://schemas.openxmlformats.org/officeDocument/2006/relationships/hyperlink" Target="https://people.inf.ethz.ch/omutlu/pub/Google-consumer-workloads-data-movement-and-PIM_asplos1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tif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://pactconf.org/" TargetMode="External"/><Relationship Id="rId7" Type="http://schemas.openxmlformats.org/officeDocument/2006/relationships/image" Target="../media/image165.png"/><Relationship Id="rId2" Type="http://schemas.openxmlformats.org/officeDocument/2006/relationships/hyperlink" Target="https://people.inf.ethz.ch/omutlu/pub/Google-neural-networks-for-edge-devices-Mensa-Framework_pact2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5gxjDbLRAs&amp;list=PL5Q2soXY2Zi8_VVChACnON4sfh2bJ5IrD&amp;index=178" TargetMode="External"/><Relationship Id="rId5" Type="http://schemas.openxmlformats.org/officeDocument/2006/relationships/hyperlink" Target="https://people.inf.ethz.ch/omutlu/pub/Google-neural-networks-for-edge-devices-Mensa-Framework_pact21-talk.pdf" TargetMode="External"/><Relationship Id="rId4" Type="http://schemas.openxmlformats.org/officeDocument/2006/relationships/hyperlink" Target="https://people.inf.ethz.ch/omutlu/pub/Google-neural-networks-for-edge-devices-Mensa-Framework_pact21-talk.pptx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tiff"/><Relationship Id="rId2" Type="http://schemas.openxmlformats.org/officeDocument/2006/relationships/image" Target="../media/image17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1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hyperlink" Target="https://arxiv.org/abs/2404.13477" TargetMode="Externa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5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usenixsecurity24/" TargetMode="External"/><Relationship Id="rId2" Type="http://schemas.openxmlformats.org/officeDocument/2006/relationships/hyperlink" Target="https://arxiv.org/pdf/2310.0997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hyperlink" Target="https://github.com/CMU-SAFARI/ABACuS" TargetMode="External"/><Relationship Id="rId4" Type="http://schemas.openxmlformats.org/officeDocument/2006/relationships/hyperlink" Target="https://arxiv.org/abs/2310.09977" TargetMode="Externa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ABACuS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769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CoMeT" TargetMode="External"/><Relationship Id="rId4" Type="http://schemas.openxmlformats.org/officeDocument/2006/relationships/hyperlink" Target="https://www.hpca-conf.org/2022/" TargetMode="Externa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agyaglikc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afari.ethz.ch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-security.org/TC/SP2019/SP19-Slides-pdfs/Lucian_Cojocar_Exploiting_Correcting_Codes_slides-ecc-new.pdf" TargetMode="External"/><Relationship Id="rId2" Type="http://schemas.openxmlformats.org/officeDocument/2006/relationships/hyperlink" Target="https://download.vusec.net/papers/eccploit_sp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hyperlink" Target="https://people.inf.ethz.ch/omutlu/pub/U-TRR-uncovering-RowHammer-protection-mechanisms_micro21-short-talk.pptx" TargetMode="External"/><Relationship Id="rId3" Type="http://schemas.openxmlformats.org/officeDocument/2006/relationships/notesSlide" Target="../notesSlides/notesSlide6.xml"/><Relationship Id="rId21" Type="http://schemas.openxmlformats.org/officeDocument/2006/relationships/hyperlink" Target="https://people.inf.ethz.ch/omutlu/pub/U-TRR-uncovering-RowHammer-protection-mechanisms_micro21-lightning-talk.pdf" TargetMode="External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hyperlink" Target="https://people.inf.ethz.ch/omutlu/pub/U-TRR-uncovering-RowHammer-protection-mechanisms_micro21-talk.pdf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people.inf.ethz.ch/omutlu/pub/U-TRR-uncovering-RowHammer-protection-mechanisms_micro21-talk.pptx" TargetMode="External"/><Relationship Id="rId20" Type="http://schemas.openxmlformats.org/officeDocument/2006/relationships/hyperlink" Target="https://people.inf.ethz.ch/omutlu/pub/U-TRR-uncovering-RowHammer-protection-mechanisms_micro21-lightning-talk.pptx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hyperlink" Target="https://people.inf.ethz.ch/omutlu/pub/U-TRR-uncovering-RowHammer-protection-mechanisms_micro21.pdf" TargetMode="External"/><Relationship Id="rId23" Type="http://schemas.openxmlformats.org/officeDocument/2006/relationships/hyperlink" Target="https://www.youtube.com/watch?v=HHxeuWVqq8w&amp;list=PL5Q2soXY2Zi--0LrXSQ9sST3N0k0bXp51&amp;index=5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s://people.inf.ethz.ch/omutlu/pub/U-TRR-uncovering-RowHammer-protection-mechanisms_micro21-short-talk.pdf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Relationship Id="rId22" Type="http://schemas.openxmlformats.org/officeDocument/2006/relationships/hyperlink" Target="https://www.youtube.com/watch?v=YkBR9yeLHRs&amp;list=PL5Q2soXY2Zi--0LrXSQ9sST3N0k0bXp51&amp;index=11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www.aspdac.com/aspdac2023/" TargetMode="External"/><Relationship Id="rId7" Type="http://schemas.openxmlformats.org/officeDocument/2006/relationships/hyperlink" Target="https://www.youtube.com/watch?v=1kpDJkh_I8s" TargetMode="External"/><Relationship Id="rId2" Type="http://schemas.openxmlformats.org/officeDocument/2006/relationships/hyperlink" Target="https://arxiv.org/pdf/2211.076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_aspdac23-talk.pdf" TargetMode="External"/><Relationship Id="rId5" Type="http://schemas.openxmlformats.org/officeDocument/2006/relationships/hyperlink" Target="https://people.inf.ethz.ch/omutlu/pub/rowhammer_aspdac23-talk.pptx" TargetMode="External"/><Relationship Id="rId4" Type="http://schemas.openxmlformats.org/officeDocument/2006/relationships/hyperlink" Target="https://arxiv.org/abs/2211.0761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ramsec.ethz.ch/papers/soothsayer-final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sec.ethz.ch/zenhammer" TargetMode="External"/><Relationship Id="rId2" Type="http://schemas.openxmlformats.org/officeDocument/2006/relationships/hyperlink" Target="https://comsec.ethz.ch/wp-content/files/zenhammer_sec2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hyperlink" Target="https://people.inf.ethz.ch/omutlu/pub/RowHammerUnderReducedWordlineVoltage_dsn22-talk.pdf" TargetMode="External"/><Relationship Id="rId18" Type="http://schemas.openxmlformats.org/officeDocument/2006/relationships/hyperlink" Target="https://www.youtube.com/watch?v=_njHx34GgXo" TargetMode="External"/><Relationship Id="rId26" Type="http://schemas.openxmlformats.org/officeDocument/2006/relationships/hyperlink" Target="https://people.inf.ethz.ch/omutlu/pub/hira_lecture-slides.pdf" TargetMode="External"/><Relationship Id="rId39" Type="http://schemas.openxmlformats.org/officeDocument/2006/relationships/hyperlink" Target="https://arxiv.org/pdf/2406.19094" TargetMode="External"/><Relationship Id="rId21" Type="http://schemas.openxmlformats.org/officeDocument/2006/relationships/hyperlink" Target="https://github.com/agyaglikci/agyaglikci.github.io/raw/main/talks/giray_svard_hpca24.pdf" TargetMode="External"/><Relationship Id="rId34" Type="http://schemas.openxmlformats.org/officeDocument/2006/relationships/hyperlink" Target="https://www.youtube.com/watch?v=h0WiOTVIH70&amp;list=PL5Q2soXY2Zi8_VVChACnON4sfh2bJ5IrD&amp;index=124" TargetMode="External"/><Relationship Id="rId42" Type="http://schemas.openxmlformats.org/officeDocument/2006/relationships/hyperlink" Target="https://arxiv.org/abs/2406.19094" TargetMode="External"/><Relationship Id="rId7" Type="http://schemas.openxmlformats.org/officeDocument/2006/relationships/hyperlink" Target="https://people.inf.ethz.ch/omutlu/pub/ADeeperLookIntoRowhammer_micro21-lightning-talk.pptx" TargetMode="External"/><Relationship Id="rId2" Type="http://schemas.openxmlformats.org/officeDocument/2006/relationships/hyperlink" Target="https://people.inf.ethz.ch/omutlu/pub/ADeeperLookIntoRowhammer_micro21.pdf" TargetMode="External"/><Relationship Id="rId16" Type="http://schemas.openxmlformats.org/officeDocument/2006/relationships/hyperlink" Target="https://arxiv.org/pdf/2206.09999.pdf" TargetMode="External"/><Relationship Id="rId20" Type="http://schemas.openxmlformats.org/officeDocument/2006/relationships/hyperlink" Target="https://github.com/agyaglikci/agyaglikci.github.io/raw/main/talks/giray_svard_hpca24.pptx" TargetMode="External"/><Relationship Id="rId29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41" Type="http://schemas.openxmlformats.org/officeDocument/2006/relationships/hyperlink" Target="https://safari.ethz.ch/wp-content/uploads/UnderstandingPRAC_slid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short-talk.pdf" TargetMode="External"/><Relationship Id="rId11" Type="http://schemas.openxmlformats.org/officeDocument/2006/relationships/hyperlink" Target="https://people.inf.ethz.ch/omutlu/pub/RowHammerUnderReducedWordlineVoltage_dsn22.pdf" TargetMode="External"/><Relationship Id="rId24" Type="http://schemas.openxmlformats.org/officeDocument/2006/relationships/hyperlink" Target="https://people.inf.ethz.ch/omutlu/pub/hira_micro22-talk.pdf" TargetMode="External"/><Relationship Id="rId32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37" Type="http://schemas.openxmlformats.org/officeDocument/2006/relationships/hyperlink" Target="https://www.youtube.com/watch?v=5TymwquygZM" TargetMode="External"/><Relationship Id="rId40" Type="http://schemas.openxmlformats.org/officeDocument/2006/relationships/hyperlink" Target="https://safari.ethz.ch/wp-content/uploads/UnderstandingPRAC_slides.pptx" TargetMode="External"/><Relationship Id="rId5" Type="http://schemas.openxmlformats.org/officeDocument/2006/relationships/hyperlink" Target="https://people.inf.ethz.ch/omutlu/pub/ADeeperLookIntoRowhammer_micro21-short-talk.pptx" TargetMode="External"/><Relationship Id="rId15" Type="http://schemas.openxmlformats.org/officeDocument/2006/relationships/hyperlink" Target="https://people.inf.ethz.ch/omutlu/pub/RowHammerUnderReducedWordlineVoltage_dsn22-lightning-talk.pdf" TargetMode="External"/><Relationship Id="rId23" Type="http://schemas.openxmlformats.org/officeDocument/2006/relationships/hyperlink" Target="https://people.inf.ethz.ch/omutlu/pub/hira_micro22-talk.pptx" TargetMode="External"/><Relationship Id="rId28" Type="http://schemas.openxmlformats.org/officeDocument/2006/relationships/hyperlink" Target="https://people.inf.ethz.ch/omutlu/pub/BlockHammer_preventing-DRAM-rowhammer-at-low-cost_hpca21.pdf" TargetMode="External"/><Relationship Id="rId36" Type="http://schemas.openxmlformats.org/officeDocument/2006/relationships/hyperlink" Target="https://people.inf.ethz.ch/omutlu/pub/BlockHammer-IntelHardwareSecurityAcademicAwards-short-talk.pdf" TargetMode="External"/><Relationship Id="rId10" Type="http://schemas.openxmlformats.org/officeDocument/2006/relationships/hyperlink" Target="https://www.youtube.com/watch?v=slFNdmPVD-Q&amp;list=PL5Q2soXY2Zi--0LrXSQ9sST3N0k0bXp51&amp;index=6" TargetMode="External"/><Relationship Id="rId19" Type="http://schemas.openxmlformats.org/officeDocument/2006/relationships/hyperlink" Target="https://arxiv.org/pdf/2402.18652" TargetMode="External"/><Relationship Id="rId31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44" Type="http://schemas.openxmlformats.org/officeDocument/2006/relationships/hyperlink" Target="https://arxiv.org/pdf/2404.13477" TargetMode="External"/><Relationship Id="rId4" Type="http://schemas.openxmlformats.org/officeDocument/2006/relationships/hyperlink" Target="https://people.inf.ethz.ch/omutlu/pub/ADeeperLookIntoRowhammer_micro21-talk.pdf" TargetMode="External"/><Relationship Id="rId9" Type="http://schemas.openxmlformats.org/officeDocument/2006/relationships/hyperlink" Target="https://www.youtube.com/watch?v=fkM32oA0u6U&amp;list=PL5Q2soXY2Zi--0LrXSQ9sST3N0k0bXp51&amp;index=12" TargetMode="External"/><Relationship Id="rId14" Type="http://schemas.openxmlformats.org/officeDocument/2006/relationships/hyperlink" Target="https://people.inf.ethz.ch/omutlu/pub/RowHammerUnderReducedWordlineVoltage_dsn22-lightning-talk.pptx" TargetMode="External"/><Relationship Id="rId22" Type="http://schemas.openxmlformats.org/officeDocument/2006/relationships/hyperlink" Target="https://arxiv.org/pdf/2209.10198.pdf" TargetMode="External"/><Relationship Id="rId27" Type="http://schemas.openxmlformats.org/officeDocument/2006/relationships/hyperlink" Target="https://www.youtube.com/watch?v=HTo3bVFSTjw" TargetMode="External"/><Relationship Id="rId30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35" Type="http://schemas.openxmlformats.org/officeDocument/2006/relationships/hyperlink" Target="https://people.inf.ethz.ch/omutlu/pub/BlockHammer-IntelHardwareSecurityAcademicAwards-short-talk.pptx" TargetMode="External"/><Relationship Id="rId43" Type="http://schemas.openxmlformats.org/officeDocument/2006/relationships/hyperlink" Target="https://github.com/CMU-SAFARI/ramulator2" TargetMode="External"/><Relationship Id="rId8" Type="http://schemas.openxmlformats.org/officeDocument/2006/relationships/hyperlink" Target="https://people.inf.ethz.ch/omutlu/pub/ADeeperLookIntoRowhammer_micro21-lightning-talk.pdf" TargetMode="External"/><Relationship Id="rId3" Type="http://schemas.openxmlformats.org/officeDocument/2006/relationships/hyperlink" Target="https://people.inf.ethz.ch/omutlu/pub/ADeeperLookIntoRowhammer_micro21-talk.pptx" TargetMode="External"/><Relationship Id="rId12" Type="http://schemas.openxmlformats.org/officeDocument/2006/relationships/hyperlink" Target="https://people.inf.ethz.ch/omutlu/pub/RowHammerUnderReducedWordlineVoltage_dsn22-talk.pptx" TargetMode="External"/><Relationship Id="rId17" Type="http://schemas.openxmlformats.org/officeDocument/2006/relationships/hyperlink" Target="https://www.youtube.com/watch?v=CJoBROgFbwc" TargetMode="External"/><Relationship Id="rId25" Type="http://schemas.openxmlformats.org/officeDocument/2006/relationships/hyperlink" Target="https://people.inf.ethz.ch/omutlu/pub/hira_lecture-slides.pptx" TargetMode="External"/><Relationship Id="rId33" Type="http://schemas.openxmlformats.org/officeDocument/2006/relationships/hyperlink" Target="https://www.youtube.com/watch?v=4Y01N1BhWv4&amp;list=PL5Q2soXY2Zi8_VVChACnON4sfh2bJ5IrD&amp;index=102" TargetMode="External"/><Relationship Id="rId38" Type="http://schemas.openxmlformats.org/officeDocument/2006/relationships/hyperlink" Target="https://github.com/CMU-SAFARI/BlockHammer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arxiv.org/pdf/2211.05838.pdf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hyperlink" Target="https://github.com/CMU-SAFARI/DRAM-Bender" TargetMode="External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cerebras.net/blog/cerebras-architecture-deep-dive-first-look-inside-the-hw/sw-co-design-for-deep-learn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6.09999.pdf" TargetMode="External"/><Relationship Id="rId3" Type="http://schemas.openxmlformats.org/officeDocument/2006/relationships/hyperlink" Target="https://dsn2022.github.io/" TargetMode="External"/><Relationship Id="rId7" Type="http://schemas.openxmlformats.org/officeDocument/2006/relationships/hyperlink" Target="https://people.inf.ethz.ch/omutlu/pub/RowHammerUnderReducedWordlineVoltage_dsn22-lightning-talk.pdf" TargetMode="External"/><Relationship Id="rId12" Type="http://schemas.openxmlformats.org/officeDocument/2006/relationships/image" Target="../media/image72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UnderReducedWordlineVoltage_dsn22-lightning-talk.pptx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people.inf.ethz.ch/omutlu/pub/RowHammerUnderReducedWordlineVoltage_dsn22-talk.pdf" TargetMode="External"/><Relationship Id="rId10" Type="http://schemas.openxmlformats.org/officeDocument/2006/relationships/hyperlink" Target="https://www.youtube.com/watch?v=_njHx34GgXo" TargetMode="External"/><Relationship Id="rId4" Type="http://schemas.openxmlformats.org/officeDocument/2006/relationships/hyperlink" Target="https://people.inf.ethz.ch/omutlu/pub/RowHammerUnderReducedWordlineVoltage_dsn22-talk.pptx" TargetMode="External"/><Relationship Id="rId9" Type="http://schemas.openxmlformats.org/officeDocument/2006/relationships/hyperlink" Target="https://www.youtube.com/watch?v=CJoBROgFbwc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pca-conf.org/2024/" TargetMode="External"/><Relationship Id="rId7" Type="http://schemas.openxmlformats.org/officeDocument/2006/relationships/image" Target="../media/image73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8652" TargetMode="External"/><Relationship Id="rId5" Type="http://schemas.openxmlformats.org/officeDocument/2006/relationships/hyperlink" Target="https://github.com/agyaglikci/agyaglikci.github.io/raw/main/talks/giray_svard_hpca24.pdf" TargetMode="External"/><Relationship Id="rId4" Type="http://schemas.openxmlformats.org/officeDocument/2006/relationships/hyperlink" Target="https://github.com/agyaglikci/agyaglikci.github.io/raw/main/talks/giray_svard_hpca24.pptx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rriam-webster.com/dictionary/sword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9.10198" TargetMode="External"/><Relationship Id="rId3" Type="http://schemas.openxmlformats.org/officeDocument/2006/relationships/hyperlink" Target="https://people.inf.ethz.ch/omutlu/pub/hira_micro22-talk.pptx" TargetMode="External"/><Relationship Id="rId7" Type="http://schemas.openxmlformats.org/officeDocument/2006/relationships/hyperlink" Target="https://www.youtube.com/watch?v=HTo3bVFSTjw" TargetMode="External"/><Relationship Id="rId2" Type="http://schemas.openxmlformats.org/officeDocument/2006/relationships/hyperlink" Target="https://arxiv.org/pdf/2209.1019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hira_lecture-slides.pdf" TargetMode="External"/><Relationship Id="rId5" Type="http://schemas.openxmlformats.org/officeDocument/2006/relationships/hyperlink" Target="https://people.inf.ethz.ch/omutlu/pub/hira_lecture-slides.pptx" TargetMode="External"/><Relationship Id="rId10" Type="http://schemas.openxmlformats.org/officeDocument/2006/relationships/image" Target="../media/image77.png"/><Relationship Id="rId4" Type="http://schemas.openxmlformats.org/officeDocument/2006/relationships/hyperlink" Target="https://people.inf.ethz.ch/omutlu/pub/hira_micro22-talk.pdf" TargetMode="External"/><Relationship Id="rId9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inf.ethz.ch/omutlu/pub/salp-dram_isca12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79.jpe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hyperlink" Target="https://pixabay.com/en/warning-sign-slow-traffic-safety-36602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9.png"/><Relationship Id="rId5" Type="http://schemas.openxmlformats.org/officeDocument/2006/relationships/image" Target="../media/image83.png"/><Relationship Id="rId4" Type="http://schemas.openxmlformats.org/officeDocument/2006/relationships/hyperlink" Target="https://arxiv.org/abs/2404.13477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0" Type="http://schemas.openxmlformats.org/officeDocument/2006/relationships/image" Target="../media/image93.png"/><Relationship Id="rId4" Type="http://schemas.microsoft.com/office/2007/relationships/hdphoto" Target="../media/hdphoto1.wdp"/><Relationship Id="rId9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stefan.t8k2.com/publications/dramsec/2021/panopticon.pdf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03591v1.pdf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dec.org/news/pressreleases/jedec-updates-jesd79-5c-ddr5-sdram-standard-elevating-performance-and-security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6.19094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1.png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sers.ece.cmu.edu/~omutlu/pub/dram-row-hammer_isca14.pdf" TargetMode="External"/><Relationship Id="rId5" Type="http://schemas.openxmlformats.org/officeDocument/2006/relationships/hyperlink" Target="http://googleprojectzero.blogspot.com/2015/03/exploiting-dram-rowhammer-bug-to-gain.html" TargetMode="Externa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microsoft.com/office/2007/relationships/hdphoto" Target="../media/hdphoto1.wdp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microsoft.com/office/2007/relationships/hdphoto" Target="../media/hdphoto2.wdp"/><Relationship Id="rId4" Type="http://schemas.openxmlformats.org/officeDocument/2006/relationships/image" Target="../media/image11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12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Stanford University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(I)</a:t>
            </a:r>
          </a:p>
        </p:txBody>
      </p:sp>
      <p:sp>
        <p:nvSpPr>
          <p:cNvPr id="256003" name="TextBox 5"/>
          <p:cNvSpPr txBox="1">
            <a:spLocks noChangeArrowheads="1"/>
          </p:cNvSpPr>
          <p:nvPr/>
        </p:nvSpPr>
        <p:spPr bwMode="auto">
          <a:xfrm>
            <a:off x="2952135" y="6546968"/>
            <a:ext cx="2908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3"/>
              </a:rPr>
              <a:t>https://lab.dsst.io/32c3-slides/7197.html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56004" name="Picture 6" descr="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608400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Rowhammer.js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A Remote Software-Induced Fault Attack in JavaScript (DIMVA’16)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043444"/>
            <a:ext cx="80648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“We can gain unrestricted access to systems of website visitors.”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7F98B88C-4994-81C0-D656-D5F8B7CA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81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319A3B-6849-5DD1-DDE3-175350AA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100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" b="108"/>
          <a:stretch/>
        </p:blipFill>
        <p:spPr>
          <a:xfrm>
            <a:off x="1173694" y="1851659"/>
            <a:ext cx="6796611" cy="2446557"/>
          </a:xfrm>
          <a:prstGeom prst="rect">
            <a:avLst/>
          </a:prstGeom>
        </p:spPr>
      </p:pic>
      <p:sp>
        <p:nvSpPr>
          <p:cNvPr id="14" name="Dikdörtgen 14">
            <a:extLst>
              <a:ext uri="{FF2B5EF4-FFF2-40B4-BE49-F238E27FC236}">
                <a16:creationId xmlns:a16="http://schemas.microsoft.com/office/drawing/2014/main" id="{55EC5BFA-0EBC-CE99-8101-3ECCB77CA7E4}"/>
              </a:ext>
            </a:extLst>
          </p:cNvPr>
          <p:cNvSpPr/>
          <p:nvPr/>
        </p:nvSpPr>
        <p:spPr>
          <a:xfrm>
            <a:off x="-107578" y="4948377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PRAC-Optimistic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all evaluated mitigation mechanisms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ACEAD-D8D5-4AD7-C74B-E7DDD3186385}"/>
              </a:ext>
            </a:extLst>
          </p:cNvPr>
          <p:cNvSpPr/>
          <p:nvPr/>
        </p:nvSpPr>
        <p:spPr>
          <a:xfrm>
            <a:off x="2148289" y="2180548"/>
            <a:ext cx="64253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4B2BA-36D1-0ED1-06C7-A4547E6C5DB5}"/>
              </a:ext>
            </a:extLst>
          </p:cNvPr>
          <p:cNvSpPr/>
          <p:nvPr/>
        </p:nvSpPr>
        <p:spPr>
          <a:xfrm>
            <a:off x="2896952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98B3D-FB30-69B4-E07A-9CB2DB970FEF}"/>
              </a:ext>
            </a:extLst>
          </p:cNvPr>
          <p:cNvSpPr/>
          <p:nvPr/>
        </p:nvSpPr>
        <p:spPr>
          <a:xfrm>
            <a:off x="3717069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9EF15-E6ED-59BD-6651-8A76A4A76546}"/>
              </a:ext>
            </a:extLst>
          </p:cNvPr>
          <p:cNvSpPr/>
          <p:nvPr/>
        </p:nvSpPr>
        <p:spPr>
          <a:xfrm>
            <a:off x="4539952" y="2180547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E74E9-F1FE-F0D6-6EE6-6D4B31AD66B2}"/>
              </a:ext>
            </a:extLst>
          </p:cNvPr>
          <p:cNvSpPr/>
          <p:nvPr/>
        </p:nvSpPr>
        <p:spPr>
          <a:xfrm>
            <a:off x="5360338" y="2183721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EEBD6-06BA-5190-E6BE-CAF7E9F0CEEC}"/>
              </a:ext>
            </a:extLst>
          </p:cNvPr>
          <p:cNvSpPr/>
          <p:nvPr/>
        </p:nvSpPr>
        <p:spPr>
          <a:xfrm>
            <a:off x="6183461" y="2008997"/>
            <a:ext cx="715554" cy="1645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9205-A16E-214A-BC33-1F7DD359996C}"/>
              </a:ext>
            </a:extLst>
          </p:cNvPr>
          <p:cNvSpPr/>
          <p:nvPr/>
        </p:nvSpPr>
        <p:spPr>
          <a:xfrm>
            <a:off x="7267574" y="2188822"/>
            <a:ext cx="44767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D0D541-1A88-EED2-5FEC-049EA75986A4}"/>
              </a:ext>
            </a:extLst>
          </p:cNvPr>
          <p:cNvSpPr/>
          <p:nvPr/>
        </p:nvSpPr>
        <p:spPr>
          <a:xfrm>
            <a:off x="7299325" y="2197101"/>
            <a:ext cx="46488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7D60EB-C4F9-D060-7C3F-F20F55F63E1D}"/>
              </a:ext>
            </a:extLst>
          </p:cNvPr>
          <p:cNvSpPr/>
          <p:nvPr/>
        </p:nvSpPr>
        <p:spPr>
          <a:xfrm>
            <a:off x="7715253" y="2188822"/>
            <a:ext cx="133347" cy="4686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E16F43-EA5D-B737-5BC6-F8B181B03190}"/>
              </a:ext>
            </a:extLst>
          </p:cNvPr>
          <p:cNvSpPr/>
          <p:nvPr/>
        </p:nvSpPr>
        <p:spPr>
          <a:xfrm>
            <a:off x="7556502" y="2619313"/>
            <a:ext cx="59218" cy="520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4F090-86B2-41F2-401D-EC834654E17C}"/>
              </a:ext>
            </a:extLst>
          </p:cNvPr>
          <p:cNvSpPr/>
          <p:nvPr/>
        </p:nvSpPr>
        <p:spPr>
          <a:xfrm>
            <a:off x="7006592" y="2298927"/>
            <a:ext cx="61760" cy="1355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DEC9B-D472-023B-D141-1CC446BA786F}"/>
              </a:ext>
            </a:extLst>
          </p:cNvPr>
          <p:cNvCxnSpPr>
            <a:cxnSpLocks/>
          </p:cNvCxnSpPr>
          <p:nvPr/>
        </p:nvCxnSpPr>
        <p:spPr>
          <a:xfrm>
            <a:off x="7037072" y="1851660"/>
            <a:ext cx="0" cy="192024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BEF509-0B35-23D9-70CF-4C8F49CD7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DB1B4-441A-333B-2193-8BA4B85E3560}"/>
              </a:ext>
            </a:extLst>
          </p:cNvPr>
          <p:cNvGrpSpPr/>
          <p:nvPr/>
        </p:nvGrpSpPr>
        <p:grpSpPr>
          <a:xfrm>
            <a:off x="3188208" y="951464"/>
            <a:ext cx="4640699" cy="556742"/>
            <a:chOff x="3122774" y="951464"/>
            <a:chExt cx="4706133" cy="5567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EBBE28-00B7-0ED2-4996-622E73B7F118}"/>
                </a:ext>
              </a:extLst>
            </p:cNvPr>
            <p:cNvSpPr/>
            <p:nvPr/>
          </p:nvSpPr>
          <p:spPr>
            <a:xfrm>
              <a:off x="5620215" y="951464"/>
              <a:ext cx="2208692" cy="2619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B063A-EB54-7BB3-6DF7-0E558ED3225A}"/>
                </a:ext>
              </a:extLst>
            </p:cNvPr>
            <p:cNvSpPr/>
            <p:nvPr/>
          </p:nvSpPr>
          <p:spPr>
            <a:xfrm>
              <a:off x="3122774" y="975861"/>
              <a:ext cx="2497441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77C753-9077-4082-DB65-C5FD452B71C7}"/>
              </a:ext>
            </a:extLst>
          </p:cNvPr>
          <p:cNvSpPr>
            <a:spLocks/>
          </p:cNvSpPr>
          <p:nvPr/>
        </p:nvSpPr>
        <p:spPr>
          <a:xfrm>
            <a:off x="5665056" y="1323770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23FE0-47F1-96B4-2516-6190B97DFEA1}"/>
              </a:ext>
            </a:extLst>
          </p:cNvPr>
          <p:cNvSpPr>
            <a:spLocks/>
          </p:cNvSpPr>
          <p:nvPr/>
        </p:nvSpPr>
        <p:spPr>
          <a:xfrm>
            <a:off x="1653597" y="1030462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A6884D-0F37-86DA-6F32-9072A2F32FDE}"/>
              </a:ext>
            </a:extLst>
          </p:cNvPr>
          <p:cNvSpPr>
            <a:spLocks/>
          </p:cNvSpPr>
          <p:nvPr/>
        </p:nvSpPr>
        <p:spPr>
          <a:xfrm>
            <a:off x="1653597" y="132916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720D-CCD9-3846-8627-5457BE8B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101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" b="22"/>
          <a:stretch/>
        </p:blipFill>
        <p:spPr>
          <a:xfrm>
            <a:off x="1173694" y="1849348"/>
            <a:ext cx="6796611" cy="2450774"/>
          </a:xfrm>
          <a:prstGeom prst="rect">
            <a:avLst/>
          </a:prstGeom>
        </p:spPr>
      </p:pic>
      <p:sp>
        <p:nvSpPr>
          <p:cNvPr id="13" name="Dikdörtgen 14">
            <a:extLst>
              <a:ext uri="{FF2B5EF4-FFF2-40B4-BE49-F238E27FC236}">
                <a16:creationId xmlns:a16="http://schemas.microsoft.com/office/drawing/2014/main" id="{ED87276C-401B-1F07-3EFD-4AEF5FE41E6B}"/>
              </a:ext>
            </a:extLst>
          </p:cNvPr>
          <p:cNvSpPr/>
          <p:nvPr/>
        </p:nvSpPr>
        <p:spPr>
          <a:xfrm>
            <a:off x="-99264" y="4956312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PRFM’s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system performance overheads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 (by 37x)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N</a:t>
            </a:r>
            <a:r>
              <a:rPr lang="en-US" sz="2400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RH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decreases</a:t>
            </a:r>
            <a:endParaRPr lang="en-US" sz="2400" b="1" baseline="-25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7B0E6-7797-3915-CFD1-5975408A5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08E693-8711-D726-FA5F-07DE37FFC3D0}"/>
              </a:ext>
            </a:extLst>
          </p:cNvPr>
          <p:cNvSpPr/>
          <p:nvPr/>
        </p:nvSpPr>
        <p:spPr>
          <a:xfrm>
            <a:off x="2157573" y="2206624"/>
            <a:ext cx="5671335" cy="1436833"/>
          </a:xfrm>
          <a:prstGeom prst="rect">
            <a:avLst/>
          </a:prstGeom>
          <a:solidFill>
            <a:schemeClr val="bg1">
              <a:alpha val="4224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23450-7E0A-8253-9899-211ACBE1B38A}"/>
              </a:ext>
            </a:extLst>
          </p:cNvPr>
          <p:cNvSpPr/>
          <p:nvPr/>
        </p:nvSpPr>
        <p:spPr>
          <a:xfrm>
            <a:off x="2157573" y="2206623"/>
            <a:ext cx="5671335" cy="14368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B511E-567C-408E-B43E-04AB85F3271B}"/>
              </a:ext>
            </a:extLst>
          </p:cNvPr>
          <p:cNvGrpSpPr/>
          <p:nvPr/>
        </p:nvGrpSpPr>
        <p:grpSpPr>
          <a:xfrm>
            <a:off x="2432538" y="2221632"/>
            <a:ext cx="5005758" cy="1444752"/>
            <a:chOff x="2432538" y="2221632"/>
            <a:chExt cx="5005758" cy="14447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995E4-B598-7D1E-F308-0DA22E9D023C}"/>
                </a:ext>
              </a:extLst>
            </p:cNvPr>
            <p:cNvSpPr/>
            <p:nvPr/>
          </p:nvSpPr>
          <p:spPr>
            <a:xfrm>
              <a:off x="2432538" y="2221632"/>
              <a:ext cx="82062" cy="144475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A4AA1C-57C9-45BF-7FBB-D241F892536D}"/>
                </a:ext>
              </a:extLst>
            </p:cNvPr>
            <p:cNvSpPr/>
            <p:nvPr/>
          </p:nvSpPr>
          <p:spPr>
            <a:xfrm>
              <a:off x="3253154" y="2230776"/>
              <a:ext cx="82062" cy="143560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CCFD2-4E43-70B1-B976-65C8737CFB9B}"/>
                </a:ext>
              </a:extLst>
            </p:cNvPr>
            <p:cNvSpPr/>
            <p:nvPr/>
          </p:nvSpPr>
          <p:spPr>
            <a:xfrm>
              <a:off x="4073770" y="2294784"/>
              <a:ext cx="82062" cy="137160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8D8D7A-06CF-DBE2-157D-8527C1ADF718}"/>
                </a:ext>
              </a:extLst>
            </p:cNvPr>
            <p:cNvSpPr/>
            <p:nvPr/>
          </p:nvSpPr>
          <p:spPr>
            <a:xfrm>
              <a:off x="4894386" y="2413656"/>
              <a:ext cx="82062" cy="125272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03D75-1FB9-1C30-6B44-EBD86A21ECD9}"/>
                </a:ext>
              </a:extLst>
            </p:cNvPr>
            <p:cNvSpPr/>
            <p:nvPr/>
          </p:nvSpPr>
          <p:spPr>
            <a:xfrm>
              <a:off x="5715002" y="2587392"/>
              <a:ext cx="82062" cy="107899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7F7EFA-5412-9242-C61F-826CEDACEAC7}"/>
                </a:ext>
              </a:extLst>
            </p:cNvPr>
            <p:cNvSpPr/>
            <p:nvPr/>
          </p:nvSpPr>
          <p:spPr>
            <a:xfrm>
              <a:off x="6535618" y="2797704"/>
              <a:ext cx="82062" cy="86868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D9ED7B-131B-5FE8-7E07-7B72E6988A6A}"/>
                </a:ext>
              </a:extLst>
            </p:cNvPr>
            <p:cNvSpPr/>
            <p:nvPr/>
          </p:nvSpPr>
          <p:spPr>
            <a:xfrm>
              <a:off x="7356234" y="3337200"/>
              <a:ext cx="82062" cy="329184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63E65AF-07F4-800B-6130-1E4B19B03352}"/>
              </a:ext>
            </a:extLst>
          </p:cNvPr>
          <p:cNvCxnSpPr>
            <a:cxnSpLocks/>
          </p:cNvCxnSpPr>
          <p:nvPr/>
        </p:nvCxnSpPr>
        <p:spPr>
          <a:xfrm>
            <a:off x="2586681" y="2164872"/>
            <a:ext cx="4810584" cy="110642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7ADF4C-2F81-D143-5B2C-D021D8D13E12}"/>
              </a:ext>
            </a:extLst>
          </p:cNvPr>
          <p:cNvGrpSpPr/>
          <p:nvPr/>
        </p:nvGrpSpPr>
        <p:grpSpPr>
          <a:xfrm>
            <a:off x="1652953" y="975862"/>
            <a:ext cx="6175954" cy="555272"/>
            <a:chOff x="1652953" y="975862"/>
            <a:chExt cx="6175954" cy="55527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1071CE-B2B9-E67C-5095-73A289BE0290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678E01-2455-C8F3-2A90-DF450AD05B7F}"/>
                </a:ext>
              </a:extLst>
            </p:cNvPr>
            <p:cNvSpPr/>
            <p:nvPr/>
          </p:nvSpPr>
          <p:spPr>
            <a:xfrm>
              <a:off x="4262570" y="988670"/>
              <a:ext cx="3566337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C20AFC-FAE9-6DE8-A5F2-8A1F41D7446F}"/>
                </a:ext>
              </a:extLst>
            </p:cNvPr>
            <p:cNvSpPr/>
            <p:nvPr/>
          </p:nvSpPr>
          <p:spPr>
            <a:xfrm>
              <a:off x="3122774" y="975862"/>
              <a:ext cx="1228889" cy="2463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E52B829-6CA5-891F-03B9-6B8994AB34DB}"/>
              </a:ext>
            </a:extLst>
          </p:cNvPr>
          <p:cNvSpPr>
            <a:spLocks/>
          </p:cNvSpPr>
          <p:nvPr/>
        </p:nvSpPr>
        <p:spPr>
          <a:xfrm>
            <a:off x="3231120" y="1322024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1E2F6-1546-E3A4-7A6F-3841FD55F650}"/>
              </a:ext>
            </a:extLst>
          </p:cNvPr>
          <p:cNvSpPr/>
          <p:nvPr/>
        </p:nvSpPr>
        <p:spPr>
          <a:xfrm>
            <a:off x="6411627" y="2025395"/>
            <a:ext cx="625074" cy="127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2C6CB-0FA3-1859-5588-069808D2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2582" y="1186132"/>
            <a:ext cx="6382135" cy="309250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Energy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102</a:t>
            </a:fld>
            <a:endParaRPr lang="tr-T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87DC95-A1E0-BDE4-06AD-626391B53EFF}"/>
              </a:ext>
            </a:extLst>
          </p:cNvPr>
          <p:cNvSpPr/>
          <p:nvPr/>
        </p:nvSpPr>
        <p:spPr>
          <a:xfrm>
            <a:off x="2134039" y="2001332"/>
            <a:ext cx="5569020" cy="165318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1482A9EB-D509-8226-3FF7-FFEC52AE7965}"/>
              </a:ext>
            </a:extLst>
          </p:cNvPr>
          <p:cNvSpPr/>
          <p:nvPr/>
        </p:nvSpPr>
        <p:spPr>
          <a:xfrm>
            <a:off x="-99264" y="4294510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32,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 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only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slightly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 due 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timely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preventive refreshes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17E225DA-9391-4D1C-B496-96D9EE47889C}"/>
              </a:ext>
            </a:extLst>
          </p:cNvPr>
          <p:cNvSpPr/>
          <p:nvPr/>
        </p:nvSpPr>
        <p:spPr>
          <a:xfrm>
            <a:off x="-99264" y="5333703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Below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32, 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conservative thresholds against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wave attack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87723-231A-6322-977B-7EF72F397C02}"/>
              </a:ext>
            </a:extLst>
          </p:cNvPr>
          <p:cNvCxnSpPr>
            <a:cxnSpLocks/>
          </p:cNvCxnSpPr>
          <p:nvPr/>
        </p:nvCxnSpPr>
        <p:spPr>
          <a:xfrm>
            <a:off x="2464038" y="3264826"/>
            <a:ext cx="364466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70C6B-1336-FBE9-AA73-97D94D35D637}"/>
              </a:ext>
            </a:extLst>
          </p:cNvPr>
          <p:cNvSpPr/>
          <p:nvPr/>
        </p:nvSpPr>
        <p:spPr>
          <a:xfrm>
            <a:off x="2713564" y="3519905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9E4348-BE00-8EDE-719F-3EC263C6A51E}"/>
              </a:ext>
            </a:extLst>
          </p:cNvPr>
          <p:cNvSpPr/>
          <p:nvPr/>
        </p:nvSpPr>
        <p:spPr>
          <a:xfrm>
            <a:off x="2896463" y="3518543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D25219-1095-4485-FFF8-0F5A757B54CA}"/>
              </a:ext>
            </a:extLst>
          </p:cNvPr>
          <p:cNvSpPr/>
          <p:nvPr/>
        </p:nvSpPr>
        <p:spPr>
          <a:xfrm>
            <a:off x="2806618" y="3519905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2192F-5D01-17CE-AD87-6765DE470350}"/>
              </a:ext>
            </a:extLst>
          </p:cNvPr>
          <p:cNvSpPr/>
          <p:nvPr/>
        </p:nvSpPr>
        <p:spPr>
          <a:xfrm>
            <a:off x="3501336" y="3522492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116B0E-F28F-F67C-CFD5-86B98DBEB2BC}"/>
              </a:ext>
            </a:extLst>
          </p:cNvPr>
          <p:cNvSpPr/>
          <p:nvPr/>
        </p:nvSpPr>
        <p:spPr>
          <a:xfrm>
            <a:off x="3684235" y="3521130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E22F27-08A0-9005-3BB2-0DD93628559A}"/>
              </a:ext>
            </a:extLst>
          </p:cNvPr>
          <p:cNvSpPr/>
          <p:nvPr/>
        </p:nvSpPr>
        <p:spPr>
          <a:xfrm>
            <a:off x="3594390" y="3522492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3DF47-2162-0CB3-3682-8E04864389AC}"/>
              </a:ext>
            </a:extLst>
          </p:cNvPr>
          <p:cNvSpPr/>
          <p:nvPr/>
        </p:nvSpPr>
        <p:spPr>
          <a:xfrm>
            <a:off x="4260234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CDEDCC-B080-DC12-D707-AC28CBD03120}"/>
              </a:ext>
            </a:extLst>
          </p:cNvPr>
          <p:cNvSpPr/>
          <p:nvPr/>
        </p:nvSpPr>
        <p:spPr>
          <a:xfrm>
            <a:off x="4443133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8F2D72-7898-88FA-16C5-956F6D7ABC03}"/>
              </a:ext>
            </a:extLst>
          </p:cNvPr>
          <p:cNvSpPr/>
          <p:nvPr/>
        </p:nvSpPr>
        <p:spPr>
          <a:xfrm>
            <a:off x="4353288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4A202-FBA3-B98C-A83A-06B4CC012B8A}"/>
              </a:ext>
            </a:extLst>
          </p:cNvPr>
          <p:cNvSpPr/>
          <p:nvPr/>
        </p:nvSpPr>
        <p:spPr>
          <a:xfrm>
            <a:off x="5046392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95ACC-BB80-688E-095F-FE1DC61252C5}"/>
              </a:ext>
            </a:extLst>
          </p:cNvPr>
          <p:cNvSpPr/>
          <p:nvPr/>
        </p:nvSpPr>
        <p:spPr>
          <a:xfrm>
            <a:off x="5229291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A5B809-BC85-B70C-5201-3B53E72A6C72}"/>
              </a:ext>
            </a:extLst>
          </p:cNvPr>
          <p:cNvSpPr/>
          <p:nvPr/>
        </p:nvSpPr>
        <p:spPr>
          <a:xfrm>
            <a:off x="5139446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F68671-FF8B-5CD1-6824-60D369E98E2F}"/>
              </a:ext>
            </a:extLst>
          </p:cNvPr>
          <p:cNvSpPr/>
          <p:nvPr/>
        </p:nvSpPr>
        <p:spPr>
          <a:xfrm>
            <a:off x="5828165" y="3516224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C8905B-A04A-0540-B27F-EA339DDB5406}"/>
              </a:ext>
            </a:extLst>
          </p:cNvPr>
          <p:cNvSpPr/>
          <p:nvPr/>
        </p:nvSpPr>
        <p:spPr>
          <a:xfrm>
            <a:off x="6011064" y="3498057"/>
            <a:ext cx="91440" cy="166067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8100BB-E609-A159-361E-F3EE7B00D490}"/>
              </a:ext>
            </a:extLst>
          </p:cNvPr>
          <p:cNvSpPr/>
          <p:nvPr/>
        </p:nvSpPr>
        <p:spPr>
          <a:xfrm>
            <a:off x="5921219" y="3516224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48C4E8-5B68-492D-35B0-F39EA10A3442}"/>
              </a:ext>
            </a:extLst>
          </p:cNvPr>
          <p:cNvSpPr/>
          <p:nvPr/>
        </p:nvSpPr>
        <p:spPr>
          <a:xfrm>
            <a:off x="6599665" y="3043240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E90772-D47C-515C-711D-514066C6844B}"/>
              </a:ext>
            </a:extLst>
          </p:cNvPr>
          <p:cNvSpPr/>
          <p:nvPr/>
        </p:nvSpPr>
        <p:spPr>
          <a:xfrm>
            <a:off x="6696090" y="3429000"/>
            <a:ext cx="91440" cy="23512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5F8B69-B48B-683E-2707-98CB33F9D825}"/>
              </a:ext>
            </a:extLst>
          </p:cNvPr>
          <p:cNvSpPr/>
          <p:nvPr/>
        </p:nvSpPr>
        <p:spPr>
          <a:xfrm>
            <a:off x="6787530" y="3506853"/>
            <a:ext cx="91440" cy="157271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FACAD9-8CB5-B564-2A8D-1DAE49F6B1A6}"/>
              </a:ext>
            </a:extLst>
          </p:cNvPr>
          <p:cNvSpPr/>
          <p:nvPr/>
        </p:nvSpPr>
        <p:spPr>
          <a:xfrm>
            <a:off x="7559329" y="2724151"/>
            <a:ext cx="91440" cy="940818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8A91AC-94C3-55EE-6134-1167ACE60755}"/>
              </a:ext>
            </a:extLst>
          </p:cNvPr>
          <p:cNvSpPr/>
          <p:nvPr/>
        </p:nvSpPr>
        <p:spPr>
          <a:xfrm>
            <a:off x="7468656" y="2051050"/>
            <a:ext cx="91440" cy="161968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CC3CBB-1F67-7144-E3EC-11E16C68CCE6}"/>
              </a:ext>
            </a:extLst>
          </p:cNvPr>
          <p:cNvSpPr/>
          <p:nvPr/>
        </p:nvSpPr>
        <p:spPr>
          <a:xfrm>
            <a:off x="7374816" y="3042601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5134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" y="135924"/>
            <a:ext cx="8987683" cy="770467"/>
          </a:xfrm>
        </p:spPr>
        <p:txBody>
          <a:bodyPr lIns="91440" tIns="45720" rIns="91440" bIns="45720" anchor="ctr">
            <a:normAutofit fontScale="90000"/>
          </a:bodyPr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br>
              <a:rPr lang="en-US" dirty="0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Temperature Analysis</a:t>
            </a:r>
            <a:endParaRPr lang="en-US" sz="280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29" y="1009863"/>
            <a:ext cx="8240038" cy="607715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2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10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4838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943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(II)</a:t>
            </a:r>
          </a:p>
        </p:txBody>
      </p:sp>
      <p:pic>
        <p:nvPicPr>
          <p:cNvPr id="257027" name="Picture 4" descr="drammer-attack-andro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028" name="TextBox 5"/>
          <p:cNvSpPr txBox="1">
            <a:spLocks noChangeArrowheads="1"/>
          </p:cNvSpPr>
          <p:nvPr/>
        </p:nvSpPr>
        <p:spPr bwMode="auto">
          <a:xfrm>
            <a:off x="2184400" y="6476897"/>
            <a:ext cx="4775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fossbytes.com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drammer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rowhammer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-attack-android-root-devices/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0021" y="6210775"/>
            <a:ext cx="6843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Deterministic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Attacks on Mobile Platforms, CCS’16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874524"/>
            <a:ext cx="759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“Can gain control of a smart phone deterministically”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A5F378FD-30B9-955D-9050-FC230B6A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279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63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13584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576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04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Performance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1A278-E5AE-FDF7-A05E-FA3E5C7C1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115</a:t>
            </a:fld>
            <a:endParaRPr lang="tr-T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6FF1C-2E0E-B358-7EE7-E6E078D12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47629"/>
            <a:ext cx="9144000" cy="1912110"/>
          </a:xfrm>
          <a:prstGeom prst="rect">
            <a:avLst/>
          </a:prstGeom>
        </p:spPr>
      </p:pic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incur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overheads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(40% on average)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system performance (even exceeding baseline with no mitigation)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615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Energy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AB6-EE94-D6CC-42A7-3F34BBC1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116</a:t>
            </a:fld>
            <a:endParaRPr lang="tr-TR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AA1F7-EF9E-203F-7065-B5CBF917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72" y="1453391"/>
            <a:ext cx="6605081" cy="2998078"/>
          </a:xfrm>
          <a:prstGeom prst="rect">
            <a:avLst/>
          </a:prstGeom>
        </p:spPr>
      </p:pic>
      <p:sp>
        <p:nvSpPr>
          <p:cNvPr id="7" name="Dikdörtgen 14">
            <a:extLst>
              <a:ext uri="{FF2B5EF4-FFF2-40B4-BE49-F238E27FC236}">
                <a16:creationId xmlns:a16="http://schemas.microsoft.com/office/drawing/2014/main" id="{BF87815F-7F6A-B5A9-C890-8DA1E3015D33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drastically improves (54% on average)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DRAM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402049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Preventive Actions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15FA-D477-F889-3A71-7CA24FCA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117</a:t>
            </a:fld>
            <a:endParaRPr lang="tr-TR">
              <a:latin typeface="+mj-lt"/>
            </a:endParaRPr>
          </a:p>
        </p:txBody>
      </p:sp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issue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number of preventive actions 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(67% on average) reduces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the number of preventive actions performed across all mitigations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C0870-B5E6-D063-0299-C7B0F0AC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9" y="1090392"/>
            <a:ext cx="7805961" cy="293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Performance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6D07-A591-B0EA-EBAD-EB92E879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118</a:t>
            </a:fld>
            <a:endParaRPr lang="tr-TR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E3649-0449-0686-2602-C12EF434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0" y="1532042"/>
            <a:ext cx="7314897" cy="2987993"/>
          </a:xfrm>
          <a:prstGeom prst="rect">
            <a:avLst/>
          </a:prstGeom>
        </p:spPr>
      </p:pic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average system performance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</p:spTree>
    <p:extLst>
      <p:ext uri="{BB962C8B-B14F-4D97-AF65-F5344CB8AC3E}">
        <p14:creationId xmlns:p14="http://schemas.microsoft.com/office/powerpoint/2010/main" val="340656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Memory Latency at N</a:t>
            </a:r>
            <a:r>
              <a:rPr lang="en-US" baseline="-25000" dirty="0"/>
              <a:t>RH </a:t>
            </a:r>
            <a:r>
              <a:rPr lang="en-US" dirty="0"/>
              <a:t>= 64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AA8B-CE9B-52B5-3905-9CBDE104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119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memory latency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4A40C-6067-7065-6DD8-8B6D25D8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8" y="1206230"/>
            <a:ext cx="7372882" cy="3392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9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2099-7438-6C41-BD1E-77D3C632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4C18-A93F-6244-A24A-038E49A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Using an integrated GPU in a mobile system to remotely escalate privilege via the WebGL interface. </a:t>
            </a:r>
            <a:r>
              <a:rPr lang="en-US" dirty="0">
                <a:solidFill>
                  <a:srgbClr val="0000FF"/>
                </a:solidFill>
              </a:rPr>
              <a:t>IEEE S&amp;P 2018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99A8D-841C-B445-A300-93E6B3F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24780"/>
            <a:ext cx="8610600" cy="291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55A90-FBD8-BD41-A0F7-9D3A4C4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" y="4359618"/>
            <a:ext cx="8774145" cy="212373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FF0CEC4B-6F1D-F63C-22F1-52123DBA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250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to BlockHammer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8C652-267E-88BF-C897-2EDE30A7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120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BlockHammer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the state-of-the-art throttling-based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mitigation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A6DD3-BB62-C3C7-B5CC-DA628054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4" y="1566562"/>
            <a:ext cx="8210145" cy="29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5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Observing Actions and Detecting Anomalies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121</a:t>
            </a:fld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9AF5D-6264-CCA1-2867-93E7FFB36AE7}"/>
              </a:ext>
            </a:extLst>
          </p:cNvPr>
          <p:cNvSpPr txBox="1"/>
          <p:nvPr/>
        </p:nvSpPr>
        <p:spPr>
          <a:xfrm flipH="1">
            <a:off x="399538" y="1811092"/>
            <a:ext cx="2659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Preventive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Action Counters</a:t>
            </a:r>
          </a:p>
        </p:txBody>
      </p:sp>
      <p:sp>
        <p:nvSpPr>
          <p:cNvPr id="4099" name="TextBox 4098">
            <a:extLst>
              <a:ext uri="{FF2B5EF4-FFF2-40B4-BE49-F238E27FC236}">
                <a16:creationId xmlns:a16="http://schemas.microsoft.com/office/drawing/2014/main" id="{45F27362-2862-8F40-757D-FA5929B459BD}"/>
              </a:ext>
            </a:extLst>
          </p:cNvPr>
          <p:cNvSpPr txBox="1"/>
          <p:nvPr/>
        </p:nvSpPr>
        <p:spPr>
          <a:xfrm>
            <a:off x="133004" y="904933"/>
            <a:ext cx="868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BreakHammer </a:t>
            </a:r>
            <a:r>
              <a:rPr lang="en-US" sz="2400" b="1" dirty="0">
                <a:latin typeface="Cambria" panose="02040503050406030204" pitchFamily="18" charset="0"/>
              </a:rPr>
              <a:t>tracks the number of preventive actions </a:t>
            </a:r>
            <a:r>
              <a:rPr lang="en-US" sz="2400" dirty="0">
                <a:latin typeface="Cambria" panose="02040503050406030204" pitchFamily="18" charset="0"/>
              </a:rPr>
              <a:t>caused by each thread and </a:t>
            </a:r>
            <a:r>
              <a:rPr lang="en-US" sz="2400" b="1" dirty="0">
                <a:latin typeface="Cambria" panose="02040503050406030204" pitchFamily="18" charset="0"/>
              </a:rPr>
              <a:t>detects anomalies </a:t>
            </a:r>
            <a:r>
              <a:rPr lang="en-US" sz="2400" dirty="0">
                <a:latin typeface="Cambria" panose="02040503050406030204" pitchFamily="18" charset="0"/>
              </a:rPr>
              <a:t>in thread activity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38A8A9-D93D-A653-AFAC-9F30323A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499361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B5607F-9D4B-924E-F431-2F152CC67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787151" y="2952448"/>
            <a:ext cx="2764641" cy="1269564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34D5FA-845C-8745-F99D-DD012965C39C}"/>
              </a:ext>
            </a:extLst>
          </p:cNvPr>
          <p:cNvSpPr/>
          <p:nvPr/>
        </p:nvSpPr>
        <p:spPr>
          <a:xfrm>
            <a:off x="4580313" y="3173264"/>
            <a:ext cx="1063793" cy="44452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0D17583-D07D-992F-9B12-8A747070EBAB}"/>
              </a:ext>
            </a:extLst>
          </p:cNvPr>
          <p:cNvSpPr/>
          <p:nvPr/>
        </p:nvSpPr>
        <p:spPr>
          <a:xfrm>
            <a:off x="4580313" y="3681702"/>
            <a:ext cx="1063793" cy="44452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PREF</a:t>
            </a:r>
          </a:p>
        </p:txBody>
      </p:sp>
      <p:pic>
        <p:nvPicPr>
          <p:cNvPr id="25" name="Picture 8" descr="Magnifying Glass Simple PNG Transparent Background, Free Download #26760 -  FreeIconsPNG">
            <a:extLst>
              <a:ext uri="{FF2B5EF4-FFF2-40B4-BE49-F238E27FC236}">
                <a16:creationId xmlns:a16="http://schemas.microsoft.com/office/drawing/2014/main" id="{9A6EE954-E6CC-4718-4B2E-108F1F1C4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18" y="2510421"/>
            <a:ext cx="628556" cy="62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8B274EC-7B96-D217-F995-61EF1C1D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949862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CD8D346-EE07-0147-9C62-F8AB855F1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400363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82748850-671D-7BF5-3CF4-C9ADAC31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850864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2402D7-5F7E-502A-F67A-7383EBEE922B}"/>
              </a:ext>
            </a:extLst>
          </p:cNvPr>
          <p:cNvSpPr/>
          <p:nvPr/>
        </p:nvSpPr>
        <p:spPr>
          <a:xfrm>
            <a:off x="2392986" y="3070603"/>
            <a:ext cx="1965536" cy="1153228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Memory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AB5A73-9B39-788A-57BE-A590F140251F}"/>
              </a:ext>
            </a:extLst>
          </p:cNvPr>
          <p:cNvSpPr/>
          <p:nvPr/>
        </p:nvSpPr>
        <p:spPr>
          <a:xfrm>
            <a:off x="2392986" y="2514220"/>
            <a:ext cx="1965536" cy="462419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0E2490-587B-2ABB-CF45-C2EDD6F43E33}"/>
              </a:ext>
            </a:extLst>
          </p:cNvPr>
          <p:cNvSpPr/>
          <p:nvPr/>
        </p:nvSpPr>
        <p:spPr>
          <a:xfrm>
            <a:off x="1160909" y="2511150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99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B16FAF-0CE8-9BA7-4AED-2F05521FC07F}"/>
              </a:ext>
            </a:extLst>
          </p:cNvPr>
          <p:cNvSpPr/>
          <p:nvPr/>
        </p:nvSpPr>
        <p:spPr>
          <a:xfrm>
            <a:off x="1160909" y="386189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23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4AB492-BF7A-ED4E-1ADC-19DB745B9288}"/>
              </a:ext>
            </a:extLst>
          </p:cNvPr>
          <p:cNvSpPr/>
          <p:nvPr/>
        </p:nvSpPr>
        <p:spPr>
          <a:xfrm>
            <a:off x="1160909" y="2961399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1DAFCC-DE12-5626-6B64-133D7ABE6788}"/>
              </a:ext>
            </a:extLst>
          </p:cNvPr>
          <p:cNvSpPr/>
          <p:nvPr/>
        </p:nvSpPr>
        <p:spPr>
          <a:xfrm>
            <a:off x="1160909" y="341164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7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F5A885-9817-865C-25B8-A8C9186E5A8B}"/>
              </a:ext>
            </a:extLst>
          </p:cNvPr>
          <p:cNvGrpSpPr/>
          <p:nvPr/>
        </p:nvGrpSpPr>
        <p:grpSpPr>
          <a:xfrm>
            <a:off x="631782" y="4650676"/>
            <a:ext cx="7902443" cy="1717094"/>
            <a:chOff x="631782" y="4631220"/>
            <a:chExt cx="7902443" cy="17170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F49416-2104-5C8F-E375-DD41423F1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21295" r="5001" b="22250"/>
            <a:stretch/>
          </p:blipFill>
          <p:spPr>
            <a:xfrm rot="10800000">
              <a:off x="5769584" y="5076931"/>
              <a:ext cx="2764641" cy="126956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6447F57-664A-49FE-B1E7-06D683CB175C}"/>
                </a:ext>
              </a:extLst>
            </p:cNvPr>
            <p:cNvSpPr/>
            <p:nvPr/>
          </p:nvSpPr>
          <p:spPr>
            <a:xfrm>
              <a:off x="4562746" y="5297747"/>
              <a:ext cx="1063793" cy="444526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906A53C-CE2A-6F34-2481-DA344C2A52F9}"/>
                </a:ext>
              </a:extLst>
            </p:cNvPr>
            <p:cNvSpPr/>
            <p:nvPr/>
          </p:nvSpPr>
          <p:spPr>
            <a:xfrm>
              <a:off x="4562746" y="5806185"/>
              <a:ext cx="1063793" cy="44452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PREF</a:t>
              </a:r>
            </a:p>
          </p:txBody>
        </p:sp>
        <p:pic>
          <p:nvPicPr>
            <p:cNvPr id="19" name="Picture 8" descr="Magnifying Glass Simple PNG Transparent Background, Free Download #26760 -  FreeIconsPNG">
              <a:extLst>
                <a:ext uri="{FF2B5EF4-FFF2-40B4-BE49-F238E27FC236}">
                  <a16:creationId xmlns:a16="http://schemas.microsoft.com/office/drawing/2014/main" id="{74FA62EE-9C1E-2B92-AF64-BED402A2D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451" y="4634904"/>
              <a:ext cx="628556" cy="62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5B18BE5-8804-E1A8-242B-BD094A4BEFA5}"/>
                </a:ext>
              </a:extLst>
            </p:cNvPr>
            <p:cNvSpPr/>
            <p:nvPr/>
          </p:nvSpPr>
          <p:spPr>
            <a:xfrm>
              <a:off x="2375419" y="5195086"/>
              <a:ext cx="1965536" cy="1153228"/>
            </a:xfrm>
            <a:prstGeom prst="roundRect">
              <a:avLst>
                <a:gd name="adj" fmla="val 541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Memory</a:t>
              </a:r>
            </a:p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47E3F2-55DF-E62F-6159-82AE5C932940}"/>
                </a:ext>
              </a:extLst>
            </p:cNvPr>
            <p:cNvSpPr/>
            <p:nvPr/>
          </p:nvSpPr>
          <p:spPr>
            <a:xfrm>
              <a:off x="2375419" y="4638703"/>
              <a:ext cx="1965536" cy="462419"/>
            </a:xfrm>
            <a:prstGeom prst="roundRect">
              <a:avLst>
                <a:gd name="adj" fmla="val 5412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BreakHammer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440EB23-1F8D-C277-41BA-2B326C8B7BC6}"/>
                </a:ext>
              </a:extLst>
            </p:cNvPr>
            <p:cNvSpPr/>
            <p:nvPr/>
          </p:nvSpPr>
          <p:spPr>
            <a:xfrm>
              <a:off x="1143342" y="4635633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100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8A775DF-3D87-1C41-F322-1E7C4E92B911}"/>
                </a:ext>
              </a:extLst>
            </p:cNvPr>
            <p:cNvSpPr/>
            <p:nvPr/>
          </p:nvSpPr>
          <p:spPr>
            <a:xfrm>
              <a:off x="1143342" y="598638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5482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23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3CD7C39-E896-AB2A-0B5E-DF826E56417B}"/>
                </a:ext>
              </a:extLst>
            </p:cNvPr>
            <p:cNvSpPr/>
            <p:nvPr/>
          </p:nvSpPr>
          <p:spPr>
            <a:xfrm>
              <a:off x="1143342" y="5085882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842E3D2-142F-87EA-45E5-D0E9D4B11F6C}"/>
                </a:ext>
              </a:extLst>
            </p:cNvPr>
            <p:cNvSpPr/>
            <p:nvPr/>
          </p:nvSpPr>
          <p:spPr>
            <a:xfrm>
              <a:off x="1143342" y="553613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F6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7</a:t>
              </a:r>
            </a:p>
          </p:txBody>
        </p:sp>
        <p:pic>
          <p:nvPicPr>
            <p:cNvPr id="37" name="Picture 2" descr="Hacker - Free security icons">
              <a:extLst>
                <a:ext uri="{FF2B5EF4-FFF2-40B4-BE49-F238E27FC236}">
                  <a16:creationId xmlns:a16="http://schemas.microsoft.com/office/drawing/2014/main" id="{9C827D1A-A908-AF35-697B-134AD2927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2" y="4631220"/>
              <a:ext cx="381533" cy="381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01418B73-C0C4-FA9E-9603-61461523D7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093005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B10BECDC-F826-634F-0B24-9786BA909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537643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D56DFF00-48F7-E514-0C78-1ABBDAFAC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984824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E3AE6F-5D83-EF67-75C9-EC7A2A44FEB6}"/>
              </a:ext>
            </a:extLst>
          </p:cNvPr>
          <p:cNvCxnSpPr/>
          <p:nvPr/>
        </p:nvCxnSpPr>
        <p:spPr>
          <a:xfrm>
            <a:off x="133004" y="4426085"/>
            <a:ext cx="887799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7871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and Throttling Memory Usage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122</a:t>
            </a:fld>
            <a:endParaRPr lang="tr-TR"/>
          </a:p>
        </p:txBody>
      </p:sp>
      <p:pic>
        <p:nvPicPr>
          <p:cNvPr id="46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B912E02B-3DE1-C977-399C-1D494A239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3630021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C12D1537-3E94-0A87-C635-61A20FA59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4375278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D53718F6-8452-4520-9DA0-E11084116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5120535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acker - Free security icons">
            <a:extLst>
              <a:ext uri="{FF2B5EF4-FFF2-40B4-BE49-F238E27FC236}">
                <a16:creationId xmlns:a16="http://schemas.microsoft.com/office/drawing/2014/main" id="{8DB4D87E-3C92-5412-C6ED-7CAB35DF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36" y="2754792"/>
            <a:ext cx="795891" cy="79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DD4F569-1562-940D-A290-2E16205E820D}"/>
              </a:ext>
            </a:extLst>
          </p:cNvPr>
          <p:cNvSpPr/>
          <p:nvPr/>
        </p:nvSpPr>
        <p:spPr>
          <a:xfrm flipH="1">
            <a:off x="4837981" y="3920247"/>
            <a:ext cx="1776828" cy="555342"/>
          </a:xfrm>
          <a:prstGeom prst="rightArrow">
            <a:avLst>
              <a:gd name="adj1" fmla="val 50000"/>
              <a:gd name="adj2" fmla="val 58758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MSHR Limit</a:t>
            </a:r>
          </a:p>
        </p:txBody>
      </p:sp>
      <p:pic>
        <p:nvPicPr>
          <p:cNvPr id="8" name="Picture 8" descr="Wait - Free gestures icons">
            <a:extLst>
              <a:ext uri="{FF2B5EF4-FFF2-40B4-BE49-F238E27FC236}">
                <a16:creationId xmlns:a16="http://schemas.microsoft.com/office/drawing/2014/main" id="{E43D993B-5EFD-F80B-14AB-2D61545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90" y="2835333"/>
            <a:ext cx="667935" cy="6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4EBA1B78-0543-1E8D-A334-BC076B62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" y="2835333"/>
            <a:ext cx="670256" cy="6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4E7B08B-B22D-E545-C4B0-84D2624E45C9}"/>
              </a:ext>
            </a:extLst>
          </p:cNvPr>
          <p:cNvSpPr/>
          <p:nvPr/>
        </p:nvSpPr>
        <p:spPr>
          <a:xfrm>
            <a:off x="1876134" y="3717432"/>
            <a:ext cx="667935" cy="426534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2BADE60-9270-627A-A743-FF38ED7CD644}"/>
              </a:ext>
            </a:extLst>
          </p:cNvPr>
          <p:cNvSpPr/>
          <p:nvPr/>
        </p:nvSpPr>
        <p:spPr>
          <a:xfrm>
            <a:off x="1876134" y="4494971"/>
            <a:ext cx="667935" cy="426534"/>
          </a:xfrm>
          <a:prstGeom prst="rightArrow">
            <a:avLst/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6096D0-49C6-8B2B-399D-A64210D48705}"/>
              </a:ext>
            </a:extLst>
          </p:cNvPr>
          <p:cNvSpPr/>
          <p:nvPr/>
        </p:nvSpPr>
        <p:spPr>
          <a:xfrm>
            <a:off x="1876135" y="5240229"/>
            <a:ext cx="667935" cy="42653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293E6-E26A-CE6F-369F-812267FACA01}"/>
              </a:ext>
            </a:extLst>
          </p:cNvPr>
          <p:cNvSpPr txBox="1"/>
          <p:nvPr/>
        </p:nvSpPr>
        <p:spPr>
          <a:xfrm>
            <a:off x="233464" y="1040860"/>
            <a:ext cx="8579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 </a:t>
            </a:r>
            <a:r>
              <a:rPr lang="en-US" sz="2200" b="1" dirty="0">
                <a:latin typeface="Cambria" panose="02040503050406030204" pitchFamily="18" charset="0"/>
              </a:rPr>
              <a:t>slows down suspicious threads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by reducing the number of miss status holding registers (MSHR)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they can allocate in the last level of the cache hierarchy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8390FE-EF3A-F68A-1D4F-71F0F5163182}"/>
              </a:ext>
            </a:extLst>
          </p:cNvPr>
          <p:cNvSpPr/>
          <p:nvPr/>
        </p:nvSpPr>
        <p:spPr>
          <a:xfrm>
            <a:off x="2772096" y="2835334"/>
            <a:ext cx="1987855" cy="2951120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Last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Level Cache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A3CC08-ACD3-3C22-3E3C-494411F79DF1}"/>
              </a:ext>
            </a:extLst>
          </p:cNvPr>
          <p:cNvSpPr/>
          <p:nvPr/>
        </p:nvSpPr>
        <p:spPr>
          <a:xfrm>
            <a:off x="6825405" y="3839880"/>
            <a:ext cx="1987855" cy="716075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</p:spTree>
    <p:extLst>
      <p:ext uri="{BB962C8B-B14F-4D97-AF65-F5344CB8AC3E}">
        <p14:creationId xmlns:p14="http://schemas.microsoft.com/office/powerpoint/2010/main" val="23217764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br>
              <a:rPr lang="en-US" dirty="0"/>
            </a:br>
            <a:r>
              <a:rPr lang="en-US" dirty="0"/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127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CB38555-62B7-528B-28BA-DF9799A33956}"/>
              </a:ext>
            </a:extLst>
          </p:cNvPr>
          <p:cNvSpPr/>
          <p:nvPr/>
        </p:nvSpPr>
        <p:spPr>
          <a:xfrm>
            <a:off x="5437414" y="120048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01B2AF-F160-E744-4D76-2C65E9A45A27}"/>
              </a:ext>
            </a:extLst>
          </p:cNvPr>
          <p:cNvSpPr/>
          <p:nvPr/>
        </p:nvSpPr>
        <p:spPr>
          <a:xfrm>
            <a:off x="5437414" y="301093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1DFBF2-6EDF-78EE-0596-E1BC567900E4}"/>
              </a:ext>
            </a:extLst>
          </p:cNvPr>
          <p:cNvSpPr/>
          <p:nvPr/>
        </p:nvSpPr>
        <p:spPr>
          <a:xfrm>
            <a:off x="5437414" y="3784339"/>
            <a:ext cx="3706586" cy="636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C35D04-FD7A-6441-4D8D-6C070EED7589}"/>
              </a:ext>
            </a:extLst>
          </p:cNvPr>
          <p:cNvSpPr/>
          <p:nvPr/>
        </p:nvSpPr>
        <p:spPr>
          <a:xfrm>
            <a:off x="5437414" y="5006546"/>
            <a:ext cx="3706586" cy="784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Ongoing and Future Research </a:t>
            </a:r>
            <a:br>
              <a:rPr lang="en-US" dirty="0"/>
            </a:br>
            <a:r>
              <a:rPr lang="en-US" dirty="0"/>
              <a:t>on DRAM Read Disturbance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983463"/>
            <a:ext cx="256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2956680"/>
            <a:ext cx="3720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Memory Chips, Interfaces, and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6" y="1177403"/>
            <a:ext cx="377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83CC5-8582-89C6-9109-622558342465}"/>
              </a:ext>
            </a:extLst>
          </p:cNvPr>
          <p:cNvSpPr txBox="1"/>
          <p:nvPr/>
        </p:nvSpPr>
        <p:spPr>
          <a:xfrm>
            <a:off x="5437414" y="1200486"/>
            <a:ext cx="3706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Aging</a:t>
            </a:r>
            <a:endParaRPr lang="en-US" sz="8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Online Profiling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E2A67-520B-4E22-E9C2-56C93F1D2D1E}"/>
              </a:ext>
            </a:extLst>
          </p:cNvPr>
          <p:cNvSpPr txBox="1"/>
          <p:nvPr/>
        </p:nvSpPr>
        <p:spPr>
          <a:xfrm>
            <a:off x="5437414" y="2625820"/>
            <a:ext cx="39110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In-field </a:t>
            </a:r>
            <a:r>
              <a:rPr lang="en-US" sz="2000" dirty="0" err="1">
                <a:solidFill>
                  <a:srgbClr val="7030A0"/>
                </a:solidFill>
                <a:latin typeface="Cambria" panose="02040503050406030204" pitchFamily="18" charset="0"/>
              </a:rPr>
              <a:t>patchability</a:t>
            </a:r>
            <a:endParaRPr lang="en-US" sz="7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DRAM-initiated pause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Subarray-level parallelism</a:t>
            </a:r>
            <a:endParaRPr lang="en-US" sz="8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Identify threads that </a:t>
            </a:r>
            <a:b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cause the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60AC5E-4463-5FDF-386B-B23834F9449F}"/>
              </a:ext>
            </a:extLst>
          </p:cNvPr>
          <p:cNvSpPr txBox="1"/>
          <p:nvPr/>
        </p:nvSpPr>
        <p:spPr>
          <a:xfrm>
            <a:off x="5437414" y="5006546"/>
            <a:ext cx="37656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Hardware-level detection</a:t>
            </a:r>
            <a:endParaRPr lang="en-US" sz="800" dirty="0">
              <a:solidFill>
                <a:srgbClr val="2E5597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System-level mitigation</a:t>
            </a:r>
          </a:p>
        </p:txBody>
      </p:sp>
      <p:pic>
        <p:nvPicPr>
          <p:cNvPr id="37" name="Picture 36" descr="A blue and black handshake&#10;&#10;Description automatically generated">
            <a:extLst>
              <a:ext uri="{FF2B5EF4-FFF2-40B4-BE49-F238E27FC236}">
                <a16:creationId xmlns:a16="http://schemas.microsoft.com/office/drawing/2014/main" id="{F6DC64D2-B8EF-B0FD-35F1-00757D2E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566" y="4410583"/>
            <a:ext cx="2489200" cy="2133600"/>
          </a:xfrm>
          <a:prstGeom prst="rect">
            <a:avLst/>
          </a:prstGeom>
        </p:spPr>
      </p:pic>
      <p:pic>
        <p:nvPicPr>
          <p:cNvPr id="39" name="Picture 38" descr="A purple brain on a black background&#10;&#10;Description automatically generated">
            <a:extLst>
              <a:ext uri="{FF2B5EF4-FFF2-40B4-BE49-F238E27FC236}">
                <a16:creationId xmlns:a16="http://schemas.microsoft.com/office/drawing/2014/main" id="{13DDA498-2B32-2A27-DC01-5CBE58E31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7728" y="2614813"/>
            <a:ext cx="2362200" cy="2133600"/>
          </a:xfrm>
          <a:prstGeom prst="rect">
            <a:avLst/>
          </a:prstGeom>
        </p:spPr>
      </p:pic>
      <p:pic>
        <p:nvPicPr>
          <p:cNvPr id="41" name="Picture 40" descr="A close up of a magnifying glass&#10;&#10;Description automatically generated">
            <a:extLst>
              <a:ext uri="{FF2B5EF4-FFF2-40B4-BE49-F238E27FC236}">
                <a16:creationId xmlns:a16="http://schemas.microsoft.com/office/drawing/2014/main" id="{598D3376-5C93-0782-504A-C4FD476F8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4228" y="654249"/>
            <a:ext cx="2235200" cy="2133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5BD8ADB-5B39-8F14-2FF8-2A288A04616B}"/>
              </a:ext>
            </a:extLst>
          </p:cNvPr>
          <p:cNvSpPr txBox="1"/>
          <p:nvPr/>
        </p:nvSpPr>
        <p:spPr>
          <a:xfrm>
            <a:off x="6455863" y="6074073"/>
            <a:ext cx="16696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Ongoing works</a:t>
            </a:r>
          </a:p>
        </p:txBody>
      </p:sp>
    </p:spTree>
    <p:extLst>
      <p:ext uri="{BB962C8B-B14F-4D97-AF65-F5344CB8AC3E}">
        <p14:creationId xmlns:p14="http://schemas.microsoft.com/office/powerpoint/2010/main" val="412841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3" grpId="0"/>
      <p:bldP spid="5" grpId="0"/>
      <p:bldP spid="6" grpId="0"/>
      <p:bldP spid="4" grpId="0"/>
      <p:bldP spid="16" grpId="0"/>
      <p:bldP spid="28" grpId="0"/>
      <p:bldP spid="4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</a:t>
            </a:r>
            <a:br>
              <a:rPr lang="en-US" dirty="0"/>
            </a:br>
            <a:r>
              <a:rPr lang="en-US" dirty="0"/>
              <a:t>Research 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05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56F17E4-EF5B-958E-11EC-D83EDA0B72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65027" y="6378358"/>
            <a:ext cx="76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54C0A-87E0-92DB-2823-6C4350E8B1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19645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2DDB7B-FF70-62F1-BB28-02C03FA946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6247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82DC66-1FBB-A0CB-FC9E-B064F07153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12849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561FD-3471-9175-8FC6-C8EBF9E932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86150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B18906-A859-5219-C7FF-F42323776E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39548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5E3137-1B5F-6A2C-E1A4-54337BB430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92946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9405F-4FD3-3B13-A89D-0917E86DE0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46344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2024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FC49211-7BA8-FA68-24E5-0E85B7C4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35AD56-E715-CC05-EC20-1EAC63EFD175}"/>
              </a:ext>
            </a:extLst>
          </p:cNvPr>
          <p:cNvSpPr/>
          <p:nvPr/>
        </p:nvSpPr>
        <p:spPr>
          <a:xfrm>
            <a:off x="-26193" y="3292533"/>
            <a:ext cx="9144000" cy="665644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A29D08-C28F-574E-742D-B7D80CE20706}"/>
              </a:ext>
            </a:extLst>
          </p:cNvPr>
          <p:cNvSpPr/>
          <p:nvPr/>
        </p:nvSpPr>
        <p:spPr>
          <a:xfrm>
            <a:off x="-26193" y="4510514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8759BA-3584-98CA-3EB7-EC586F2CE6E6}"/>
              </a:ext>
            </a:extLst>
          </p:cNvPr>
          <p:cNvSpPr/>
          <p:nvPr/>
        </p:nvSpPr>
        <p:spPr>
          <a:xfrm>
            <a:off x="-26193" y="5743445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7FFB1AD-66EE-E0A8-AC14-47188C74AF0E}"/>
              </a:ext>
            </a:extLst>
          </p:cNvPr>
          <p:cNvSpPr>
            <a:spLocks/>
          </p:cNvSpPr>
          <p:nvPr/>
        </p:nvSpPr>
        <p:spPr>
          <a:xfrm>
            <a:off x="-4328" y="782538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56462F-D7B2-C23D-A707-9D016BF614D4}"/>
              </a:ext>
            </a:extLst>
          </p:cNvPr>
          <p:cNvSpPr>
            <a:spLocks/>
          </p:cNvSpPr>
          <p:nvPr/>
        </p:nvSpPr>
        <p:spPr>
          <a:xfrm>
            <a:off x="-4328" y="2015230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9B849F-44FB-2039-8D77-69FB6F5EE209}"/>
              </a:ext>
            </a:extLst>
          </p:cNvPr>
          <p:cNvSpPr txBox="1">
            <a:spLocks/>
          </p:cNvSpPr>
          <p:nvPr/>
        </p:nvSpPr>
        <p:spPr>
          <a:xfrm>
            <a:off x="-32038" y="840013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Understanding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20A1C4-B1C4-78EF-A912-886A1F314EC9}"/>
              </a:ext>
            </a:extLst>
          </p:cNvPr>
          <p:cNvCxnSpPr>
            <a:cxnSpLocks/>
          </p:cNvCxnSpPr>
          <p:nvPr/>
        </p:nvCxnSpPr>
        <p:spPr>
          <a:xfrm>
            <a:off x="1626462" y="6446060"/>
            <a:ext cx="7440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F0AB52-D6C7-9005-17D6-A8F3A219DFD7}"/>
              </a:ext>
            </a:extLst>
          </p:cNvPr>
          <p:cNvSpPr txBox="1"/>
          <p:nvPr/>
        </p:nvSpPr>
        <p:spPr>
          <a:xfrm>
            <a:off x="6166150" y="2810788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HPCA’22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E4ACBC-60BC-AF6F-C035-3E540D8B9421}"/>
              </a:ext>
            </a:extLst>
          </p:cNvPr>
          <p:cNvSpPr txBox="1">
            <a:spLocks/>
          </p:cNvSpPr>
          <p:nvPr/>
        </p:nvSpPr>
        <p:spPr>
          <a:xfrm>
            <a:off x="-32038" y="3320243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Energy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652D2-CC0A-6899-2B14-350C8FA65383}"/>
              </a:ext>
            </a:extLst>
          </p:cNvPr>
          <p:cNvSpPr txBox="1">
            <a:spLocks/>
          </p:cNvSpPr>
          <p:nvPr/>
        </p:nvSpPr>
        <p:spPr>
          <a:xfrm>
            <a:off x="1314415" y="3405297"/>
            <a:ext cx="1237807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Chang+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25766-7830-7CAF-4479-45B0253F886C}"/>
              </a:ext>
            </a:extLst>
          </p:cNvPr>
          <p:cNvSpPr txBox="1">
            <a:spLocks/>
          </p:cNvSpPr>
          <p:nvPr/>
        </p:nvSpPr>
        <p:spPr>
          <a:xfrm>
            <a:off x="2239242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Ghose+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B7C6F-7843-47AD-028A-1D7862460FBE}"/>
              </a:ext>
            </a:extLst>
          </p:cNvPr>
          <p:cNvSpPr txBox="1"/>
          <p:nvPr/>
        </p:nvSpPr>
        <p:spPr>
          <a:xfrm>
            <a:off x="6118862" y="4630318"/>
            <a:ext cx="8483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 HPCA’22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4D504-AC2D-24FD-2B02-FD429FB42668}"/>
              </a:ext>
            </a:extLst>
          </p:cNvPr>
          <p:cNvSpPr txBox="1"/>
          <p:nvPr/>
        </p:nvSpPr>
        <p:spPr>
          <a:xfrm>
            <a:off x="3433467" y="4025504"/>
            <a:ext cx="70403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Hassan+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DB433-6D7C-ED83-FD19-9D1F6FC9ABCC}"/>
              </a:ext>
            </a:extLst>
          </p:cNvPr>
          <p:cNvSpPr txBox="1"/>
          <p:nvPr/>
        </p:nvSpPr>
        <p:spPr>
          <a:xfrm>
            <a:off x="4398126" y="4025504"/>
            <a:ext cx="6351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Luo+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DC562-B227-075C-8F0E-1DD03181A1D3}"/>
              </a:ext>
            </a:extLst>
          </p:cNvPr>
          <p:cNvSpPr txBox="1"/>
          <p:nvPr/>
        </p:nvSpPr>
        <p:spPr>
          <a:xfrm>
            <a:off x="4277099" y="4630318"/>
            <a:ext cx="877164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cxnSp>
        <p:nvCxnSpPr>
          <p:cNvPr id="46" name="Straight Connector 45" hidden="1">
            <a:extLst>
              <a:ext uri="{FF2B5EF4-FFF2-40B4-BE49-F238E27FC236}">
                <a16:creationId xmlns:a16="http://schemas.microsoft.com/office/drawing/2014/main" id="{C0FAA06E-EAB9-DC06-2A1F-A90B2936713D}"/>
              </a:ext>
            </a:extLst>
          </p:cNvPr>
          <p:cNvCxnSpPr>
            <a:cxnSpLocks/>
          </p:cNvCxnSpPr>
          <p:nvPr/>
        </p:nvCxnSpPr>
        <p:spPr>
          <a:xfrm flipV="1">
            <a:off x="1934343" y="910156"/>
            <a:ext cx="0" cy="50193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00EAE712-DCD7-E4C7-BFE4-1CF755702B53}"/>
              </a:ext>
            </a:extLst>
          </p:cNvPr>
          <p:cNvCxnSpPr>
            <a:cxnSpLocks/>
          </p:cNvCxnSpPr>
          <p:nvPr/>
        </p:nvCxnSpPr>
        <p:spPr>
          <a:xfrm flipV="1">
            <a:off x="2785549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6C9A74-C6B5-00DE-D727-980D604E5CA3}"/>
              </a:ext>
            </a:extLst>
          </p:cNvPr>
          <p:cNvSpPr txBox="1"/>
          <p:nvPr/>
        </p:nvSpPr>
        <p:spPr>
          <a:xfrm>
            <a:off x="5038048" y="2954048"/>
            <a:ext cx="1107996" cy="251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Olgun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+, ISCA’21</a:t>
            </a:r>
            <a:endParaRPr lang="en-US" sz="1050" dirty="0">
              <a:solidFill>
                <a:srgbClr val="990063"/>
              </a:solidFill>
            </a:endParaRPr>
          </a:p>
        </p:txBody>
      </p:sp>
      <p:cxnSp>
        <p:nvCxnSpPr>
          <p:cNvPr id="11" name="Straight Connector 10" hidden="1">
            <a:extLst>
              <a:ext uri="{FF2B5EF4-FFF2-40B4-BE49-F238E27FC236}">
                <a16:creationId xmlns:a16="http://schemas.microsoft.com/office/drawing/2014/main" id="{95F05E5E-2BDD-2028-C9B5-74754C19E575}"/>
              </a:ext>
            </a:extLst>
          </p:cNvPr>
          <p:cNvCxnSpPr>
            <a:cxnSpLocks/>
          </p:cNvCxnSpPr>
          <p:nvPr/>
        </p:nvCxnSpPr>
        <p:spPr>
          <a:xfrm flipV="1">
            <a:off x="36380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>
            <a:extLst>
              <a:ext uri="{FF2B5EF4-FFF2-40B4-BE49-F238E27FC236}">
                <a16:creationId xmlns:a16="http://schemas.microsoft.com/office/drawing/2014/main" id="{A93C286D-5F37-2E19-B266-D076C1FCAD75}"/>
              </a:ext>
            </a:extLst>
          </p:cNvPr>
          <p:cNvCxnSpPr>
            <a:cxnSpLocks/>
          </p:cNvCxnSpPr>
          <p:nvPr/>
        </p:nvCxnSpPr>
        <p:spPr>
          <a:xfrm flipV="1">
            <a:off x="44905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hidden="1">
            <a:extLst>
              <a:ext uri="{FF2B5EF4-FFF2-40B4-BE49-F238E27FC236}">
                <a16:creationId xmlns:a16="http://schemas.microsoft.com/office/drawing/2014/main" id="{BD5D68C9-8B0A-4D8A-1F02-7310B572FF14}"/>
              </a:ext>
            </a:extLst>
          </p:cNvPr>
          <p:cNvCxnSpPr>
            <a:cxnSpLocks/>
          </p:cNvCxnSpPr>
          <p:nvPr/>
        </p:nvCxnSpPr>
        <p:spPr>
          <a:xfrm flipV="1">
            <a:off x="537898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hidden="1">
            <a:extLst>
              <a:ext uri="{FF2B5EF4-FFF2-40B4-BE49-F238E27FC236}">
                <a16:creationId xmlns:a16="http://schemas.microsoft.com/office/drawing/2014/main" id="{D99B87CB-631A-BE5C-51A1-02C8043E7E4C}"/>
              </a:ext>
            </a:extLst>
          </p:cNvPr>
          <p:cNvCxnSpPr>
            <a:cxnSpLocks/>
          </p:cNvCxnSpPr>
          <p:nvPr/>
        </p:nvCxnSpPr>
        <p:spPr>
          <a:xfrm flipV="1">
            <a:off x="623149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hidden="1">
            <a:extLst>
              <a:ext uri="{FF2B5EF4-FFF2-40B4-BE49-F238E27FC236}">
                <a16:creationId xmlns:a16="http://schemas.microsoft.com/office/drawing/2014/main" id="{F6704865-A9F5-6E03-4647-05B5EF7527C5}"/>
              </a:ext>
            </a:extLst>
          </p:cNvPr>
          <p:cNvCxnSpPr>
            <a:cxnSpLocks/>
          </p:cNvCxnSpPr>
          <p:nvPr/>
        </p:nvCxnSpPr>
        <p:spPr>
          <a:xfrm flipV="1">
            <a:off x="8961120" y="1010857"/>
            <a:ext cx="0" cy="48985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hidden="1">
            <a:extLst>
              <a:ext uri="{FF2B5EF4-FFF2-40B4-BE49-F238E27FC236}">
                <a16:creationId xmlns:a16="http://schemas.microsoft.com/office/drawing/2014/main" id="{16BA787D-4849-7FA3-DAD1-32B4FE3E8120}"/>
              </a:ext>
            </a:extLst>
          </p:cNvPr>
          <p:cNvCxnSpPr>
            <a:cxnSpLocks/>
          </p:cNvCxnSpPr>
          <p:nvPr/>
        </p:nvCxnSpPr>
        <p:spPr>
          <a:xfrm flipV="1">
            <a:off x="70889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hidden="1">
            <a:extLst>
              <a:ext uri="{FF2B5EF4-FFF2-40B4-BE49-F238E27FC236}">
                <a16:creationId xmlns:a16="http://schemas.microsoft.com/office/drawing/2014/main" id="{BB86281C-9A91-BBBD-7C69-D8F1F2A73A96}"/>
              </a:ext>
            </a:extLst>
          </p:cNvPr>
          <p:cNvCxnSpPr>
            <a:cxnSpLocks/>
          </p:cNvCxnSpPr>
          <p:nvPr/>
        </p:nvCxnSpPr>
        <p:spPr>
          <a:xfrm flipV="1">
            <a:off x="79414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D65D3A5-0DE9-471C-B1A7-62746F3BCFFE}"/>
              </a:ext>
            </a:extLst>
          </p:cNvPr>
          <p:cNvSpPr txBox="1"/>
          <p:nvPr/>
        </p:nvSpPr>
        <p:spPr>
          <a:xfrm>
            <a:off x="7718667" y="5541613"/>
            <a:ext cx="1279517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Oliveira+, HPCA’24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24A87-241F-3767-64F7-50FB17951786}"/>
              </a:ext>
            </a:extLst>
          </p:cNvPr>
          <p:cNvSpPr txBox="1"/>
          <p:nvPr/>
        </p:nvSpPr>
        <p:spPr>
          <a:xfrm>
            <a:off x="6974809" y="6076783"/>
            <a:ext cx="946093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latin typeface="Cambria" panose="02040503050406030204" pitchFamily="18" charset="0"/>
              </a:rPr>
              <a:t>Luo+, CAL’23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FE04E-AF6D-8F4E-02FE-C2B75D98D840}"/>
              </a:ext>
            </a:extLst>
          </p:cNvPr>
          <p:cNvSpPr txBox="1"/>
          <p:nvPr/>
        </p:nvSpPr>
        <p:spPr>
          <a:xfrm>
            <a:off x="6865004" y="5857920"/>
            <a:ext cx="1165704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+, TACO’23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B2310-8390-0CBA-6E48-E3337E7F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Research Interests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AB921-B0A6-E971-6AF2-94D6E105FB37}"/>
              </a:ext>
            </a:extLst>
          </p:cNvPr>
          <p:cNvSpPr txBox="1"/>
          <p:nvPr/>
        </p:nvSpPr>
        <p:spPr>
          <a:xfrm rot="16200000">
            <a:off x="6350947" y="6926444"/>
            <a:ext cx="28449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Revisiting RowHammer </a:t>
            </a:r>
            <a:r>
              <a:rPr lang="en-US" sz="1200" dirty="0">
                <a:latin typeface="Cambria" panose="02040503050406030204" pitchFamily="18" charset="0"/>
              </a:rPr>
              <a:t>ISCA’20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BlockHammer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Deeper Look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IChannels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ISCA’21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Voltage Scaling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DSN’22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HiRA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 Disrupt’23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RowPress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RowHammer Survey </a:t>
            </a:r>
            <a:r>
              <a:rPr lang="en-US" sz="1200" dirty="0">
                <a:latin typeface="Cambria" panose="02040503050406030204" pitchFamily="18" charset="0"/>
              </a:rPr>
              <a:t>ASP-DAC’23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Svärd</a:t>
            </a:r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HPCA’24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CoMeT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HPCA’2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DSN’24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ABACuS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USENIX Sec’24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347F2-F396-390B-0218-9F2088E0BDAB}"/>
              </a:ext>
            </a:extLst>
          </p:cNvPr>
          <p:cNvSpPr txBox="1">
            <a:spLocks/>
          </p:cNvSpPr>
          <p:nvPr/>
        </p:nvSpPr>
        <p:spPr>
          <a:xfrm>
            <a:off x="-32038" y="3936750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Latency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E8D4D-60BA-599D-C08E-799BCABD35E0}"/>
              </a:ext>
            </a:extLst>
          </p:cNvPr>
          <p:cNvSpPr txBox="1">
            <a:spLocks/>
          </p:cNvSpPr>
          <p:nvPr/>
        </p:nvSpPr>
        <p:spPr>
          <a:xfrm>
            <a:off x="-32038" y="4553257"/>
            <a:ext cx="1923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System Energy Saving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F9313-046D-8C95-28C9-F57058FDD013}"/>
              </a:ext>
            </a:extLst>
          </p:cNvPr>
          <p:cNvSpPr txBox="1">
            <a:spLocks/>
          </p:cNvSpPr>
          <p:nvPr/>
        </p:nvSpPr>
        <p:spPr>
          <a:xfrm>
            <a:off x="-32038" y="2680570"/>
            <a:ext cx="2821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Covert Channels and Security Primitives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427A6-59FD-176D-B368-4229671186F1}"/>
              </a:ext>
            </a:extLst>
          </p:cNvPr>
          <p:cNvSpPr txBox="1">
            <a:spLocks/>
          </p:cNvSpPr>
          <p:nvPr/>
        </p:nvSpPr>
        <p:spPr>
          <a:xfrm>
            <a:off x="-32038" y="5786271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Experimental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1104C-BC46-1EB4-42E0-5B01B84983FB}"/>
              </a:ext>
            </a:extLst>
          </p:cNvPr>
          <p:cNvSpPr txBox="1"/>
          <p:nvPr/>
        </p:nvSpPr>
        <p:spPr>
          <a:xfrm>
            <a:off x="172566" y="482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E8342-978F-56CE-DD9C-13330CA93501}"/>
              </a:ext>
            </a:extLst>
          </p:cNvPr>
          <p:cNvSpPr txBox="1">
            <a:spLocks/>
          </p:cNvSpPr>
          <p:nvPr/>
        </p:nvSpPr>
        <p:spPr>
          <a:xfrm>
            <a:off x="-32038" y="5193884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Processing Using</a:t>
            </a: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29CA3-B53C-A86D-E4B3-117E67846822}"/>
              </a:ext>
            </a:extLst>
          </p:cNvPr>
          <p:cNvSpPr txBox="1">
            <a:spLocks/>
          </p:cNvSpPr>
          <p:nvPr/>
        </p:nvSpPr>
        <p:spPr>
          <a:xfrm>
            <a:off x="-32038" y="1456520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Mitigating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C969BB-2EEE-2271-73C1-BBAFDFAA7901}"/>
              </a:ext>
            </a:extLst>
          </p:cNvPr>
          <p:cNvSpPr txBox="1">
            <a:spLocks/>
          </p:cNvSpPr>
          <p:nvPr/>
        </p:nvSpPr>
        <p:spPr>
          <a:xfrm>
            <a:off x="-32038" y="2073027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Read Disturbance Survey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944138-848C-0A94-7C3A-56D27EA595C9}"/>
              </a:ext>
            </a:extLst>
          </p:cNvPr>
          <p:cNvGrpSpPr/>
          <p:nvPr/>
        </p:nvGrpSpPr>
        <p:grpSpPr>
          <a:xfrm>
            <a:off x="4434083" y="764078"/>
            <a:ext cx="4683724" cy="1818878"/>
            <a:chOff x="4434083" y="764078"/>
            <a:chExt cx="4683724" cy="181887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F09A33-F704-88BB-2EA0-0F86BEA5F46C}"/>
                </a:ext>
              </a:extLst>
            </p:cNvPr>
            <p:cNvSpPr txBox="1">
              <a:spLocks/>
            </p:cNvSpPr>
            <p:nvPr/>
          </p:nvSpPr>
          <p:spPr>
            <a:xfrm>
              <a:off x="7064305" y="764078"/>
              <a:ext cx="82747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Disrupt’23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A3B281-BB0F-17C2-97A6-B3487F53D581}"/>
                </a:ext>
              </a:extLst>
            </p:cNvPr>
            <p:cNvSpPr txBox="1">
              <a:spLocks/>
            </p:cNvSpPr>
            <p:nvPr/>
          </p:nvSpPr>
          <p:spPr>
            <a:xfrm>
              <a:off x="7941780" y="835116"/>
              <a:ext cx="1087157" cy="2479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DSN’24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1C8EA5-1B71-C571-8E06-EABB2DDA54A5}"/>
                </a:ext>
              </a:extLst>
            </p:cNvPr>
            <p:cNvSpPr txBox="1">
              <a:spLocks/>
            </p:cNvSpPr>
            <p:nvPr/>
          </p:nvSpPr>
          <p:spPr>
            <a:xfrm>
              <a:off x="7615473" y="1592973"/>
              <a:ext cx="1502334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USENIX Sec’24</a:t>
              </a:r>
            </a:p>
            <a:p>
              <a:pPr lvl="0" algn="ctr">
                <a:lnSpc>
                  <a:spcPts val="1260"/>
                </a:lnSpc>
              </a:pPr>
              <a:r>
                <a:rPr lang="en-US" sz="105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Bostanci</a:t>
              </a:r>
              <a:r>
                <a:rPr lang="en-US" sz="1050" dirty="0">
                  <a:solidFill>
                    <a:prstClr val="black"/>
                  </a:solidFill>
                  <a:latin typeface="Cambria" panose="02040503050406030204" pitchFamily="18" charset="0"/>
                </a:rPr>
                <a:t>+, HPCA’24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1BB654-2BAA-E749-B350-34BD98B6F534}"/>
                </a:ext>
              </a:extLst>
            </p:cNvPr>
            <p:cNvSpPr txBox="1">
              <a:spLocks/>
            </p:cNvSpPr>
            <p:nvPr/>
          </p:nvSpPr>
          <p:spPr>
            <a:xfrm>
              <a:off x="4434083" y="925067"/>
              <a:ext cx="635109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Kim+ 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1E94C9-8CFF-C949-93B9-4ADA564694B6}"/>
                </a:ext>
              </a:extLst>
            </p:cNvPr>
            <p:cNvSpPr txBox="1">
              <a:spLocks/>
            </p:cNvSpPr>
            <p:nvPr/>
          </p:nvSpPr>
          <p:spPr>
            <a:xfrm>
              <a:off x="7018620" y="2157198"/>
              <a:ext cx="91884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Mutlu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ASP-DAC’23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7BB253-16AB-A87D-CB79-20789E4B35BA}"/>
                </a:ext>
              </a:extLst>
            </p:cNvPr>
            <p:cNvSpPr txBox="1">
              <a:spLocks/>
            </p:cNvSpPr>
            <p:nvPr/>
          </p:nvSpPr>
          <p:spPr>
            <a:xfrm>
              <a:off x="7149264" y="1091879"/>
              <a:ext cx="657552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Luo+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ISCA’23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B4051EA-64EF-8E99-FA4A-7D9D02803986}"/>
              </a:ext>
            </a:extLst>
          </p:cNvPr>
          <p:cNvSpPr txBox="1"/>
          <p:nvPr/>
        </p:nvSpPr>
        <p:spPr>
          <a:xfrm>
            <a:off x="4914617" y="2807723"/>
            <a:ext cx="1354858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Haj-Yahya+, ISCA’21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CE031A-B6EA-A6B7-CCF2-B3309F73FE90}"/>
              </a:ext>
            </a:extLst>
          </p:cNvPr>
          <p:cNvSpPr txBox="1"/>
          <p:nvPr/>
        </p:nvSpPr>
        <p:spPr>
          <a:xfrm>
            <a:off x="3167657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007698"/>
                </a:solidFill>
                <a:latin typeface="Cambria" panose="02040503050406030204" pitchFamily="18" charset="0"/>
              </a:rPr>
              <a:t>Koppula</a:t>
            </a: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MICRO’19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B70ACF-21E0-7E69-035E-91664203F7CA}"/>
              </a:ext>
            </a:extLst>
          </p:cNvPr>
          <p:cNvSpPr txBox="1"/>
          <p:nvPr/>
        </p:nvSpPr>
        <p:spPr>
          <a:xfrm>
            <a:off x="7780382" y="5352479"/>
            <a:ext cx="1156086" cy="247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Yuksel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 ,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DSN’24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174C7-475B-FD23-F2A4-82346F1534B4}"/>
              </a:ext>
            </a:extLst>
          </p:cNvPr>
          <p:cNvSpPr txBox="1"/>
          <p:nvPr/>
        </p:nvSpPr>
        <p:spPr>
          <a:xfrm>
            <a:off x="7754734" y="5159433"/>
            <a:ext cx="1207383" cy="251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Yuksel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HPCA’24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291BF7-F807-3347-2D64-7A238FD86386}"/>
              </a:ext>
            </a:extLst>
          </p:cNvPr>
          <p:cNvGrpSpPr/>
          <p:nvPr/>
        </p:nvGrpSpPr>
        <p:grpSpPr>
          <a:xfrm>
            <a:off x="5163953" y="358154"/>
            <a:ext cx="3888672" cy="1611278"/>
            <a:chOff x="5163953" y="358154"/>
            <a:chExt cx="3888672" cy="16112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6B9CD2-11CD-D79B-1C12-E8C2972BE382}"/>
                </a:ext>
              </a:extLst>
            </p:cNvPr>
            <p:cNvSpPr txBox="1">
              <a:spLocks/>
            </p:cNvSpPr>
            <p:nvPr/>
          </p:nvSpPr>
          <p:spPr>
            <a:xfrm>
              <a:off x="5163953" y="1541574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A2A992-F629-5116-8A1C-7D21A88E0740}"/>
                </a:ext>
              </a:extLst>
            </p:cNvPr>
            <p:cNvSpPr txBox="1">
              <a:spLocks/>
            </p:cNvSpPr>
            <p:nvPr/>
          </p:nvSpPr>
          <p:spPr>
            <a:xfrm>
              <a:off x="5178309" y="914434"/>
              <a:ext cx="827471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4DC1493-BFFC-9FDB-CF97-8759692F745B}"/>
                </a:ext>
              </a:extLst>
            </p:cNvPr>
            <p:cNvSpPr txBox="1">
              <a:spLocks/>
            </p:cNvSpPr>
            <p:nvPr/>
          </p:nvSpPr>
          <p:spPr>
            <a:xfrm>
              <a:off x="6114924" y="1554767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81594A-052C-BCBE-372F-F1C2530DBDF1}"/>
                </a:ext>
              </a:extLst>
            </p:cNvPr>
            <p:cNvSpPr txBox="1">
              <a:spLocks/>
            </p:cNvSpPr>
            <p:nvPr/>
          </p:nvSpPr>
          <p:spPr>
            <a:xfrm>
              <a:off x="6121306" y="918505"/>
              <a:ext cx="82747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DSN’22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D1223B-6CD6-9EA2-4BA3-7B81F33EB304}"/>
                </a:ext>
              </a:extLst>
            </p:cNvPr>
            <p:cNvSpPr txBox="1">
              <a:spLocks/>
            </p:cNvSpPr>
            <p:nvPr/>
          </p:nvSpPr>
          <p:spPr>
            <a:xfrm>
              <a:off x="8273991" y="1165987"/>
              <a:ext cx="778634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0D18D8-B440-B4C4-C89E-D75EAAD5DA89}"/>
                </a:ext>
              </a:extLst>
            </p:cNvPr>
            <p:cNvSpPr txBox="1">
              <a:spLocks/>
            </p:cNvSpPr>
            <p:nvPr/>
          </p:nvSpPr>
          <p:spPr>
            <a:xfrm>
              <a:off x="7595216" y="358154"/>
              <a:ext cx="1433721" cy="247953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Thesis Publications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C9C51-BC4E-47C2-BEF8-CED273BFD5CE}"/>
              </a:ext>
            </a:extLst>
          </p:cNvPr>
          <p:cNvSpPr txBox="1"/>
          <p:nvPr/>
        </p:nvSpPr>
        <p:spPr>
          <a:xfrm>
            <a:off x="8108492" y="2816617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882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  <p:bldP spid="5" grpId="0"/>
      <p:bldP spid="21" grpId="0"/>
      <p:bldP spid="22" grpId="0"/>
      <p:bldP spid="23" grpId="0"/>
      <p:bldP spid="34" grpId="0"/>
      <p:bldP spid="25" grpId="0"/>
      <p:bldP spid="28" grpId="0"/>
      <p:bldP spid="6" grpId="0"/>
      <p:bldP spid="4" grpId="0"/>
      <p:bldP spid="59" grpId="0"/>
      <p:bldP spid="8" grpId="0"/>
      <p:bldP spid="12" grpId="0"/>
      <p:bldP spid="7" grpId="0"/>
      <p:bldP spid="9" grpId="0"/>
      <p:bldP spid="13" grpId="0"/>
      <p:bldP spid="16" grpId="0"/>
      <p:bldP spid="20" grpId="0"/>
      <p:bldP spid="44" grpId="0"/>
      <p:bldP spid="47" grpId="0"/>
      <p:bldP spid="68" grpId="0"/>
      <p:bldP spid="76" grpId="0"/>
      <p:bldP spid="1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60848"/>
            <a:ext cx="91440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en-US" sz="6400" dirty="0">
                <a:solidFill>
                  <a:srgbClr val="0000FF"/>
                </a:solidFill>
              </a:rPr>
              <a:t>Computing</a:t>
            </a:r>
          </a:p>
          <a:p>
            <a:pPr marL="0" indent="0" algn="ctr">
              <a:buNone/>
            </a:pPr>
            <a:r>
              <a:rPr lang="en-US" sz="6400" dirty="0">
                <a:solidFill>
                  <a:srgbClr val="FF0000"/>
                </a:solidFill>
              </a:rPr>
              <a:t>is Bottlenecked by Data</a:t>
            </a:r>
            <a:endParaRPr lang="en-US" sz="64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1774ED-9627-D109-5743-E9D92D1A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446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95C2-3E3A-BE4F-87A7-5F3FBBA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AI, ML, Genomics,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37BE-0F8C-6D46-8EBB-F986B2A5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76800"/>
          </a:xfrm>
        </p:spPr>
        <p:txBody>
          <a:bodyPr/>
          <a:lstStyle/>
          <a:p>
            <a:r>
              <a:rPr lang="en-US" dirty="0"/>
              <a:t>Important workloads are all data intensive</a:t>
            </a: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They require rapid and efficient processing of large amounts of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is increasing</a:t>
            </a:r>
          </a:p>
          <a:p>
            <a:pPr lvl="1"/>
            <a:r>
              <a:rPr lang="en-US" dirty="0"/>
              <a:t>We can generate more than we can process</a:t>
            </a:r>
          </a:p>
          <a:p>
            <a:pPr lvl="1"/>
            <a:r>
              <a:rPr lang="en-US" dirty="0"/>
              <a:t>We need to perform more sophisticated analyses on more data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F27484-79F5-97C3-1908-C32D6B3D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50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45C2-D56A-F349-9D1D-3A399E62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Huge Demand for Performance &amp;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0964-3B8A-EB4B-90E3-4FAF562FC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39E1-0CC7-ED4B-90C7-E21FEA675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6AFB4-569C-7941-BC9F-F91503D3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228"/>
            <a:ext cx="9144000" cy="5115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EA380-E863-364E-AE27-A90C0B722468}"/>
              </a:ext>
            </a:extLst>
          </p:cNvPr>
          <p:cNvSpPr txBox="1"/>
          <p:nvPr/>
        </p:nvSpPr>
        <p:spPr>
          <a:xfrm>
            <a:off x="2438400" y="6462299"/>
            <a:ext cx="44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https://www.youtube.com/watch?v=x2-qB0J7KHw</a:t>
            </a: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CD6EAF-34CB-31C8-F077-23B27725A581}"/>
              </a:ext>
            </a:extLst>
          </p:cNvPr>
          <p:cNvGrpSpPr/>
          <p:nvPr/>
        </p:nvGrpSpPr>
        <p:grpSpPr>
          <a:xfrm>
            <a:off x="899592" y="4509410"/>
            <a:ext cx="8041887" cy="1295854"/>
            <a:chOff x="899592" y="4509410"/>
            <a:chExt cx="8041887" cy="12958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97B2-0AEA-F1A1-9A6E-90899212E72A}"/>
                </a:ext>
              </a:extLst>
            </p:cNvPr>
            <p:cNvSpPr/>
            <p:nvPr/>
          </p:nvSpPr>
          <p:spPr>
            <a:xfrm>
              <a:off x="899592" y="5327393"/>
              <a:ext cx="360040" cy="2618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0500E-777F-A86C-DED4-D2D6BD63CCAC}"/>
                </a:ext>
              </a:extLst>
            </p:cNvPr>
            <p:cNvSpPr/>
            <p:nvPr/>
          </p:nvSpPr>
          <p:spPr>
            <a:xfrm>
              <a:off x="4139952" y="5301208"/>
              <a:ext cx="542156" cy="2715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83913F-3B34-4860-7E22-D296C61CC736}"/>
                </a:ext>
              </a:extLst>
            </p:cNvPr>
            <p:cNvCxnSpPr/>
            <p:nvPr/>
          </p:nvCxnSpPr>
          <p:spPr>
            <a:xfrm>
              <a:off x="1187624" y="5805264"/>
              <a:ext cx="338437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748F25-B63D-AECD-E773-51FFD92266FA}"/>
                </a:ext>
              </a:extLst>
            </p:cNvPr>
            <p:cNvSpPr txBox="1"/>
            <p:nvPr/>
          </p:nvSpPr>
          <p:spPr>
            <a:xfrm>
              <a:off x="4867383" y="4509410"/>
              <a:ext cx="407409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~4 orders of magnitude increase in memory requirement in </a:t>
              </a:r>
              <a:br>
                <a:rPr lang="en-US" b="1" dirty="0">
                  <a:solidFill>
                    <a:srgbClr val="FF0000"/>
                  </a:solidFill>
                </a:rPr>
              </a:br>
              <a:r>
                <a:rPr lang="en-US" b="1" dirty="0">
                  <a:solidFill>
                    <a:srgbClr val="FF0000"/>
                  </a:solidFill>
                </a:rPr>
                <a:t>just two years!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D1D6223-4C4C-C719-929D-EF9CAE02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8274-3CEC-914D-A2AC-AEE06FD6B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6745"/>
          <a:stretch/>
        </p:blipFill>
        <p:spPr>
          <a:xfrm>
            <a:off x="0" y="1267398"/>
            <a:ext cx="9144000" cy="2960476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C409CEE-B913-8442-D624-683FDDB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D8D47-48A0-FB34-D7E6-4997111A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97351"/>
            <a:ext cx="9144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AF36-4048-2AF4-7811-5F80273C9E20}"/>
              </a:ext>
            </a:extLst>
          </p:cNvPr>
          <p:cNvSpPr txBox="1"/>
          <p:nvPr/>
        </p:nvSpPr>
        <p:spPr>
          <a:xfrm>
            <a:off x="3084871" y="6479144"/>
            <a:ext cx="2974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[Tatar+ USENIX ATC, 2018]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684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is Key for Future Workloads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34A12-A928-FD03-804A-F04B0C2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C997-75BA-64EA-366F-DE54EB2D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44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Overwhelms Modern Machines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7FF6E-271D-AB19-EA28-5D9A6F2F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22B0-2A46-FD32-2E11-08D189C3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1498644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C737-23FF-0560-805C-5913B932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132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2C30508-BBE9-0049-8B62-499400F76D8D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is Key for Future Workloads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86792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u="sng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F3B4-827B-342B-1788-FCAEF38D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510B7D2-8949-194C-A951-66E3876F4C90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Overwhelms Modern Machines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B0F726-3DD6-564A-9BCA-59E1A719EC12}"/>
              </a:ext>
            </a:extLst>
          </p:cNvPr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8508489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Data is Key for Future Workloads</a:t>
            </a:r>
            <a:endParaRPr lang="en-US" sz="4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F419CCE-CDB8-394E-8FC2-51979E45E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F8CF7E0-D86C-89F4-76B2-E457A30A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90049" y="6213491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</p:spTree>
    <p:extLst>
      <p:ext uri="{BB962C8B-B14F-4D97-AF65-F5344CB8AC3E}">
        <p14:creationId xmlns:p14="http://schemas.microsoft.com/office/powerpoint/2010/main" val="7868325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64412"/>
              </p:ext>
            </p:extLst>
          </p:nvPr>
        </p:nvGraphicFramePr>
        <p:xfrm>
          <a:off x="5311176" y="336545"/>
          <a:ext cx="3195457" cy="30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95276" imgH="2509932" progId="Visio.Drawing.11">
                  <p:embed/>
                </p:oleObj>
              </mc:Choice>
              <mc:Fallback>
                <p:oleObj name="Visio" r:id="rId5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176" y="336545"/>
                        <a:ext cx="3195457" cy="30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461197"/>
              </p:ext>
            </p:extLst>
          </p:nvPr>
        </p:nvGraphicFramePr>
        <p:xfrm>
          <a:off x="177467" y="760176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59122" imgH="1695796" progId="Visio.Drawing.11">
                  <p:embed/>
                </p:oleObj>
              </mc:Choice>
              <mc:Fallback>
                <p:oleObj name="Visio" r:id="rId7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467" y="760176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FF81F-F748-1245-84EF-EB79E2E2F17A}"/>
              </a:ext>
            </a:extLst>
          </p:cNvPr>
          <p:cNvSpPr/>
          <p:nvPr/>
        </p:nvSpPr>
        <p:spPr>
          <a:xfrm>
            <a:off x="0" y="4077072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D060FB-AAC7-9E14-3FD5-1AD6AC63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Future Workloads</a:t>
            </a:r>
          </a:p>
        </p:txBody>
      </p:sp>
    </p:spTree>
    <p:extLst>
      <p:ext uri="{BB962C8B-B14F-4D97-AF65-F5344CB8AC3E}">
        <p14:creationId xmlns:p14="http://schemas.microsoft.com/office/powerpoint/2010/main" val="301587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Solution: Deeper and Larger Memory Hierarchies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CAFC1C6-68FB-FB9E-4431-63FE12B3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" y="1399401"/>
            <a:ext cx="6722200" cy="4433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0172" y="6278683"/>
            <a:ext cx="84938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https://wccftech.com/amd-ryzen-5000-zen-3-vermeer-undressed-high-res-die-shots-close-ups-pictured-detailed/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8416" y="5902013"/>
            <a:ext cx="32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Ryzen 5000,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1432441"/>
            <a:ext cx="2499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Count: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cores/16 threads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L1 Caches: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KB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512 KB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E43B13E5-F680-354D-8F66-3B88FCFE528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3157" y="1924098"/>
            <a:ext cx="3711767" cy="4022321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519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AMD’s 3D Last Level Cache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2CA9BB-9147-9EB8-FFE3-A4B1D2CE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2349665" y="6456917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https://youtu.be/gqAYMx34euU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1749252" y="6598365"/>
            <a:ext cx="6019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https://www.tech-critter.com/amd-keynote-computex-2021/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57267-7C22-2546-AC36-075A3FCB4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9" y="1143000"/>
            <a:ext cx="2321095" cy="1605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E69AA-9F57-594C-94FD-1C2F8CE71CE7}"/>
              </a:ext>
            </a:extLst>
          </p:cNvPr>
          <p:cNvSpPr txBox="1"/>
          <p:nvPr/>
        </p:nvSpPr>
        <p:spPr>
          <a:xfrm>
            <a:off x="189215" y="2720681"/>
            <a:ext cx="183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6"/>
              </a:rPr>
              <a:t>https://community.microcenter.com/discussion/5134/comparing-zen-3-to-zen-2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E1BA0A-A982-F949-9AD7-117233B42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6073"/>
            <a:ext cx="7081838" cy="3238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4E1FF-4B6E-B549-A45F-DEC4188FF16D}"/>
              </a:ext>
            </a:extLst>
          </p:cNvPr>
          <p:cNvSpPr txBox="1"/>
          <p:nvPr/>
        </p:nvSpPr>
        <p:spPr>
          <a:xfrm>
            <a:off x="5075226" y="1905000"/>
            <a:ext cx="4068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Additional 64 MB L3 cache die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stacked on top of the processor die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Connected using Through Silicon Vias (TSVs)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Total of 96 MB L3 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D9142-3631-7D49-9D01-95EB2AD2E5B2}"/>
              </a:ext>
            </a:extLst>
          </p:cNvPr>
          <p:cNvSpPr txBox="1"/>
          <p:nvPr/>
        </p:nvSpPr>
        <p:spPr>
          <a:xfrm>
            <a:off x="2667000" y="1048434"/>
            <a:ext cx="573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increases the L3 size of their 8-core Zen 3 processors from 32 MB to 96 MB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885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A72A-7A5D-D742-AA80-43A4ED0F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and Larger Memory Hierarchies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B8E5B4-7185-E640-7C4B-A683B01E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1C76B0-2E57-53E7-3557-C6D03D7D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138</a:t>
            </a:fld>
            <a:endParaRPr lang="en-US" dirty="0"/>
          </a:p>
        </p:txBody>
      </p:sp>
      <p:pic>
        <p:nvPicPr>
          <p:cNvPr id="5" name="Picture 2" descr="Logical structure of the IBM POWER10 processor">
            <a:extLst>
              <a:ext uri="{FF2B5EF4-FFF2-40B4-BE49-F238E27FC236}">
                <a16:creationId xmlns:a16="http://schemas.microsoft.com/office/drawing/2014/main" id="{6ADD481E-19DE-9A41-BC9C-3EE0A79F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5679107" cy="54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42F6-54C9-E34D-85DE-D198E153BB67}"/>
              </a:ext>
            </a:extLst>
          </p:cNvPr>
          <p:cNvSpPr txBox="1"/>
          <p:nvPr/>
        </p:nvSpPr>
        <p:spPr>
          <a:xfrm>
            <a:off x="1584392" y="6452370"/>
            <a:ext cx="724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www.it-techblog.de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/ibm-power10-prozessor-mehr-speicher-mehr-tempo-mehr-sicherheit/09/2020/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8BC4D-1A2D-3F42-9A30-04C1B7FB7A52}"/>
              </a:ext>
            </a:extLst>
          </p:cNvPr>
          <p:cNvSpPr txBox="1"/>
          <p:nvPr/>
        </p:nvSpPr>
        <p:spPr>
          <a:xfrm>
            <a:off x="7304291" y="106553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IBM POWER10,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2020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354C51D2-A9DE-7B4B-8BF6-162BD3236C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81398" y="289560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F37681C-67D9-8347-A15E-41A12301640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01552" y="56887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AAC93-B839-BF47-AAD1-4D6898B3644F}"/>
              </a:ext>
            </a:extLst>
          </p:cNvPr>
          <p:cNvSpPr txBox="1"/>
          <p:nvPr/>
        </p:nvSpPr>
        <p:spPr>
          <a:xfrm>
            <a:off x="7239000" y="2166640"/>
            <a:ext cx="2499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15-16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 threads/core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 MB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120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358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630-A1E5-804C-A757-BA15C2E6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Deeper and Larger Memory Hierarchies</a:t>
            </a:r>
            <a:endParaRPr lang="en-US" sz="36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72B5D6B-5FFD-4814-E54C-29BFB20A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7506" name="Picture 2" descr="Apple announces M1 Ultra with 20-core CPU and 64-core GPU">
            <a:extLst>
              <a:ext uri="{FF2B5EF4-FFF2-40B4-BE49-F238E27FC236}">
                <a16:creationId xmlns:a16="http://schemas.microsoft.com/office/drawing/2014/main" id="{39E66091-2514-8942-B762-7B5B6385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7"/>
            <a:ext cx="9144000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F3789-731D-3743-920B-1975EC699A4D}"/>
              </a:ext>
            </a:extLst>
          </p:cNvPr>
          <p:cNvSpPr txBox="1"/>
          <p:nvPr/>
        </p:nvSpPr>
        <p:spPr>
          <a:xfrm>
            <a:off x="1932065" y="6566356"/>
            <a:ext cx="52036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www.gsmarena.com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/apple_announces_m1_ultra_with_20core_cpu_and_64core_gpu-news-53481.php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F3942E71-DCB7-734B-AA89-8B7623663B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89528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542B0FB-0C7F-4D40-80A7-3CAD0B7D59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44671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AF078-3519-72EE-F756-8F1AAF73B425}"/>
              </a:ext>
            </a:extLst>
          </p:cNvPr>
          <p:cNvSpPr txBox="1"/>
          <p:nvPr/>
        </p:nvSpPr>
        <p:spPr>
          <a:xfrm>
            <a:off x="3048000" y="614013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Apple M1 Ultra System (2022)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1C5B9-D3CC-6035-D80C-A166B5BD945F}"/>
              </a:ext>
            </a:extLst>
          </p:cNvPr>
          <p:cNvSpPr txBox="1"/>
          <p:nvPr/>
        </p:nvSpPr>
        <p:spPr>
          <a:xfrm>
            <a:off x="2615830" y="56095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8947E-A616-D75A-85A7-B17561B4DB64}"/>
              </a:ext>
            </a:extLst>
          </p:cNvPr>
          <p:cNvSpPr txBox="1"/>
          <p:nvPr/>
        </p:nvSpPr>
        <p:spPr>
          <a:xfrm>
            <a:off x="5562682" y="56171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E168C-9134-1C6E-4F85-8F2B609395F6}"/>
              </a:ext>
            </a:extLst>
          </p:cNvPr>
          <p:cNvSpPr txBox="1"/>
          <p:nvPr/>
        </p:nvSpPr>
        <p:spPr>
          <a:xfrm>
            <a:off x="4122255" y="5263143"/>
            <a:ext cx="89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lot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SRAM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007D205A-1318-551D-5272-8115998B125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746620" y="2472860"/>
            <a:ext cx="3900363" cy="22723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3662BFAB-2D15-A3C2-7D02-D2FB2B6A3B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3240" y="2459876"/>
            <a:ext cx="3900364" cy="229834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1B37C-D3AA-9992-83DB-6800B95039FA}"/>
              </a:ext>
            </a:extLst>
          </p:cNvPr>
          <p:cNvSpPr txBox="1"/>
          <p:nvPr/>
        </p:nvSpPr>
        <p:spPr>
          <a:xfrm>
            <a:off x="755576" y="558924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0D39A-0DC5-90B4-0DBB-6BBA80E3CBFA}"/>
              </a:ext>
            </a:extLst>
          </p:cNvPr>
          <p:cNvSpPr txBox="1"/>
          <p:nvPr/>
        </p:nvSpPr>
        <p:spPr>
          <a:xfrm>
            <a:off x="7470117" y="561064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1D1AF7F-9669-F021-50AD-4E946183DACB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D6C72-D6C8-A64D-A930-70738D1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2997"/>
            <a:ext cx="7874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C3AC7-2028-0549-AFBC-7C3F334D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950364" cy="2184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70075-D012-684E-8F83-89BAA734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64" y="1697211"/>
            <a:ext cx="3174187" cy="232591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9CCDE37A-7D45-FE3D-8C2A-FD49916F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8206-7BA7-748B-32C1-BEC14FEB5C86}"/>
              </a:ext>
            </a:extLst>
          </p:cNvPr>
          <p:cNvSpPr txBox="1"/>
          <p:nvPr/>
        </p:nvSpPr>
        <p:spPr>
          <a:xfrm>
            <a:off x="3180735" y="6479144"/>
            <a:ext cx="270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[Lipp+ EuroS&amp;PW, 2020]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699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The Energy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86A2-5795-728C-2BA0-BF2D4EB7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0C1EF90-3865-1F46-E866-BF8A9E5D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2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 Computation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E99B2-4DF1-251F-467E-72FE698D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EB37623-39B8-038C-8B88-1BB70940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6958553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We Do Not Want to Move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FC2E-01B3-503D-143D-6FF53902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7E9B95-6E07-96A3-B2FF-0DE0A9F6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786B6-2FA5-F746-BEAB-9E9E6CF3FEAC}"/>
              </a:ext>
            </a:extLst>
          </p:cNvPr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27543862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E72B6-8A35-36F3-19BC-7708132B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D8C95A-7D63-C46D-13E7-57BF3BF4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143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08634" y="6145506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</p:spTree>
    <p:extLst>
      <p:ext uri="{BB962C8B-B14F-4D97-AF65-F5344CB8AC3E}">
        <p14:creationId xmlns:p14="http://schemas.microsoft.com/office/powerpoint/2010/main" val="971289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554CAC-55AC-D3D5-B4CD-CE8582C6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E82954-AC68-A6F7-B6AB-ACC23FD6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9BD5A-66B4-0246-ABA0-C450E95087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95132" y="6428250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08893-8A27-9240-93C2-6EECFADC9969}"/>
              </a:ext>
            </a:extLst>
          </p:cNvPr>
          <p:cNvCxnSpPr>
            <a:cxnSpLocks/>
          </p:cNvCxnSpPr>
          <p:nvPr/>
        </p:nvCxnSpPr>
        <p:spPr>
          <a:xfrm flipV="1">
            <a:off x="1905000" y="1676400"/>
            <a:ext cx="64770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8F94A4-B4A7-C941-9E76-8E5F06CE95CE}"/>
              </a:ext>
            </a:extLst>
          </p:cNvPr>
          <p:cNvSpPr/>
          <p:nvPr/>
        </p:nvSpPr>
        <p:spPr>
          <a:xfrm>
            <a:off x="7848600" y="112946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6400X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F9D75-0F0F-1055-1031-865FCB768539}"/>
              </a:ext>
            </a:extLst>
          </p:cNvPr>
          <p:cNvSpPr txBox="1"/>
          <p:nvPr/>
        </p:nvSpPr>
        <p:spPr>
          <a:xfrm>
            <a:off x="0" y="2798058"/>
            <a:ext cx="914400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6400X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simple integer addition </a:t>
            </a:r>
          </a:p>
        </p:txBody>
      </p:sp>
    </p:spTree>
    <p:extLst>
      <p:ext uri="{BB962C8B-B14F-4D97-AF65-F5344CB8AC3E}">
        <p14:creationId xmlns:p14="http://schemas.microsoft.com/office/powerpoint/2010/main" val="27343860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/>
              <a:t>Amirali Boroumand, Saugata Ghose, </a:t>
            </a:r>
            <a:r>
              <a:rPr lang="en-US" sz="1500" dirty="0" err="1"/>
              <a:t>Youngsok</a:t>
            </a:r>
            <a:r>
              <a:rPr lang="en-US" sz="1500" dirty="0"/>
              <a:t> Kim, </a:t>
            </a:r>
            <a:r>
              <a:rPr lang="en-US" sz="1500" dirty="0" err="1"/>
              <a:t>Rachata</a:t>
            </a:r>
            <a:r>
              <a:rPr lang="en-US" sz="1500" dirty="0"/>
              <a:t> </a:t>
            </a:r>
            <a:r>
              <a:rPr lang="en-US" sz="1500" dirty="0" err="1"/>
              <a:t>Ausavarungnirun</a:t>
            </a:r>
            <a:r>
              <a:rPr lang="en-US" sz="1500" dirty="0"/>
              <a:t>, Eric </a:t>
            </a:r>
            <a:r>
              <a:rPr lang="en-US" sz="1500" dirty="0" err="1"/>
              <a:t>Shiu</a:t>
            </a:r>
            <a:r>
              <a:rPr lang="en-US" sz="1500" dirty="0"/>
              <a:t>, Rahul Thakur, </a:t>
            </a:r>
            <a:r>
              <a:rPr lang="en-US" sz="1500" dirty="0" err="1"/>
              <a:t>Daehyun</a:t>
            </a:r>
            <a:r>
              <a:rPr lang="en-US" sz="1500" dirty="0"/>
              <a:t> Kim, Aki </a:t>
            </a:r>
            <a:r>
              <a:rPr lang="en-US" sz="1500" dirty="0" err="1"/>
              <a:t>Kuusela</a:t>
            </a:r>
            <a:r>
              <a:rPr lang="en-US" sz="1500" dirty="0"/>
              <a:t>, Allan </a:t>
            </a:r>
            <a:r>
              <a:rPr lang="en-US" sz="1500" dirty="0" err="1"/>
              <a:t>Knies</a:t>
            </a:r>
            <a:r>
              <a:rPr lang="en-US" sz="1500" dirty="0"/>
              <a:t>, </a:t>
            </a:r>
            <a:r>
              <a:rPr lang="en-US" sz="1500" dirty="0" err="1"/>
              <a:t>Parthasarathy</a:t>
            </a:r>
            <a:r>
              <a:rPr lang="en-US" sz="1500" dirty="0"/>
              <a:t> </a:t>
            </a:r>
            <a:r>
              <a:rPr lang="en-US" sz="1500" dirty="0" err="1"/>
              <a:t>Ranganathan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Workloads for Consumer Devices: Mitigating Data Movement Bottlenecks"</a:t>
            </a:r>
            <a:r>
              <a:rPr lang="en-US" sz="1500" dirty="0">
                <a:solidFill>
                  <a:srgbClr val="0000FF"/>
                </a:solidFill>
              </a:rPr>
              <a:t> 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1500" i="1" dirty="0"/>
              <a:t> (</a:t>
            </a:r>
            <a:r>
              <a:rPr lang="en-US" sz="1500" b="1" i="1" dirty="0"/>
              <a:t>ASPLOS</a:t>
            </a:r>
            <a:r>
              <a:rPr lang="en-US" sz="1500" i="1" dirty="0"/>
              <a:t>)</a:t>
            </a:r>
            <a:r>
              <a:rPr lang="en-US" sz="1500" dirty="0"/>
              <a:t>, Williamsburg, VA, USA, March 2018.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445DF7-04E8-DFA2-D8D4-525A435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2F53-6D9B-6D4B-AC2B-8F1185D8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8136"/>
            <a:ext cx="9144000" cy="223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6B716-D4D6-E942-A52D-41F4F25A40CE}"/>
              </a:ext>
            </a:extLst>
          </p:cNvPr>
          <p:cNvSpPr/>
          <p:nvPr/>
        </p:nvSpPr>
        <p:spPr>
          <a:xfrm>
            <a:off x="0" y="270892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62.7%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data movement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DAED7D-7FD9-2A42-BDA3-4593BF0DF855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698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Modern Machines </a:t>
            </a:r>
          </a:p>
        </p:txBody>
      </p:sp>
    </p:spTree>
    <p:extLst>
      <p:ext uri="{BB962C8B-B14F-4D97-AF65-F5344CB8AC3E}">
        <p14:creationId xmlns:p14="http://schemas.microsoft.com/office/powerpoint/2010/main" val="21859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49EE-1A88-0243-A7DE-08C788E8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0743-ABA5-274B-A6DC-99D41985D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err="1"/>
              <a:t>Amirali</a:t>
            </a:r>
            <a:r>
              <a:rPr lang="en-US" sz="1500" dirty="0"/>
              <a:t> </a:t>
            </a:r>
            <a:r>
              <a:rPr lang="en-US" sz="1500" dirty="0" err="1"/>
              <a:t>Boroumand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</a:t>
            </a:r>
            <a:r>
              <a:rPr lang="en-US" sz="1500" dirty="0" err="1"/>
              <a:t>Berkin</a:t>
            </a:r>
            <a:r>
              <a:rPr lang="en-US" sz="1500" dirty="0"/>
              <a:t> Akin, Ravi Narayanaswami, Geraldo F. Oliveira, </a:t>
            </a:r>
            <a:r>
              <a:rPr lang="en-US" sz="1500" dirty="0" err="1"/>
              <a:t>Xiaoyu</a:t>
            </a:r>
            <a:r>
              <a:rPr lang="en-US" sz="1500" dirty="0"/>
              <a:t> Ma, Eric </a:t>
            </a:r>
            <a:r>
              <a:rPr lang="en-US" sz="1500" dirty="0" err="1"/>
              <a:t>Shiu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Neural Network Models for Edge Devices: Analyzing and Mitigating Machine Learning Inference Bottlenecks"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30th International Conference on Parallel Architectures and Compilation Techniques</a:t>
            </a:r>
            <a:r>
              <a:rPr lang="en-US" sz="1500" i="1" dirty="0"/>
              <a:t> (</a:t>
            </a:r>
            <a:r>
              <a:rPr lang="en-US" sz="1500" b="1" i="1" dirty="0"/>
              <a:t>PACT</a:t>
            </a:r>
            <a:r>
              <a:rPr lang="en-US" sz="1500" i="1" dirty="0"/>
              <a:t>)</a:t>
            </a:r>
            <a:r>
              <a:rPr lang="en-US" sz="1500" dirty="0"/>
              <a:t>, Virtual, September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4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5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6"/>
              </a:rPr>
              <a:t>Talk Video</a:t>
            </a:r>
            <a:r>
              <a:rPr lang="en-US" sz="1500" dirty="0"/>
              <a:t> (14 minutes)]</a:t>
            </a: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4F8748A-E871-E6C1-0CAC-1B75FC43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50240-ACFE-DB4C-B85E-0E66A9F6E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3707"/>
            <a:ext cx="9144000" cy="1794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B1348-F067-3402-A629-42472D44DBC9}"/>
              </a:ext>
            </a:extLst>
          </p:cNvPr>
          <p:cNvSpPr/>
          <p:nvPr/>
        </p:nvSpPr>
        <p:spPr>
          <a:xfrm>
            <a:off x="0" y="320040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&gt; 90%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memory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 large ML models</a:t>
            </a:r>
          </a:p>
        </p:txBody>
      </p:sp>
    </p:spTree>
    <p:extLst>
      <p:ext uri="{BB962C8B-B14F-4D97-AF65-F5344CB8AC3E}">
        <p14:creationId xmlns:p14="http://schemas.microsoft.com/office/powerpoint/2010/main" val="33321315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2800" b="1" dirty="0">
                <a:solidFill>
                  <a:srgbClr val="0000FF"/>
                </a:solidFill>
              </a:rPr>
              <a:t>It</a:t>
            </a:r>
            <a:r>
              <a:rPr lang="fr-FR" sz="2800" b="1" dirty="0">
                <a:solidFill>
                  <a:srgbClr val="0000FF"/>
                </a:solidFill>
              </a:rPr>
              <a:t>’</a:t>
            </a:r>
            <a:r>
              <a:rPr lang="en-US" sz="2800" b="1" dirty="0">
                <a:solidFill>
                  <a:srgbClr val="0000FF"/>
                </a:solidFill>
              </a:rPr>
              <a:t>s the Memory, Stupid!</a:t>
            </a:r>
            <a:r>
              <a:rPr lang="en-US" dirty="0"/>
              <a:t>” (Richard Sites, MPR, 1996)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9B0A-5BB8-D635-86C8-EEC1ADDA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6128"/>
            <a:ext cx="8724900" cy="47752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23728" y="3573016"/>
            <a:ext cx="201622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27" y="6253623"/>
            <a:ext cx="88711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Mutlu+,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Runahead Execution: An Alternative to Very Large Instruction Windows for Out-of-Order Processors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HPCA 2003.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97AFD-D3FF-E347-A706-7E82FC4B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10079"/>
            <a:ext cx="4434582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072158A-E09C-39A0-C80E-5724FAD2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8579"/>
            <a:ext cx="6984776" cy="4821475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79912" y="2442260"/>
            <a:ext cx="309634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</p:spTree>
    <p:extLst>
      <p:ext uri="{BB962C8B-B14F-4D97-AF65-F5344CB8AC3E}">
        <p14:creationId xmlns:p14="http://schemas.microsoft.com/office/powerpoint/2010/main" val="245004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E8013A2-B9F0-E353-F8C0-50EB9C2D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732974"/>
            <a:ext cx="8581113" cy="43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691"/>
          <a:stretch/>
        </p:blipFill>
        <p:spPr>
          <a:xfrm>
            <a:off x="-5695" y="820235"/>
            <a:ext cx="9113441" cy="421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B2C2-9FC7-F8ED-DE8F-DDCBC25256FA}"/>
              </a:ext>
            </a:extLst>
          </p:cNvPr>
          <p:cNvSpPr txBox="1"/>
          <p:nvPr/>
        </p:nvSpPr>
        <p:spPr>
          <a:xfrm>
            <a:off x="4981100" y="5134566"/>
            <a:ext cx="382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An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FPGA-based</a:t>
            </a:r>
            <a:r>
              <a:rPr lang="en-US" dirty="0">
                <a:latin typeface="Cambria" panose="02040503050406030204" pitchFamily="18" charset="0"/>
              </a:rPr>
              <a:t> RowHammer attack recovering </a:t>
            </a:r>
            <a:r>
              <a:rPr lang="en-US" b="1" dirty="0">
                <a:solidFill>
                  <a:srgbClr val="ED6E39"/>
                </a:solidFill>
                <a:latin typeface="Cambria" panose="02040503050406030204" pitchFamily="18" charset="0"/>
              </a:rPr>
              <a:t>private keys </a:t>
            </a:r>
            <a:r>
              <a:rPr lang="en-US" dirty="0">
                <a:latin typeface="Cambria" panose="02040503050406030204" pitchFamily="18" charset="0"/>
              </a:rPr>
              <a:t>twice as fast compared to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CPU-based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10B60-9735-73F8-A35B-11D3134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4" y="4713319"/>
            <a:ext cx="4535746" cy="1765825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111C905-C311-4B36-C78A-04E17714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91865-AE40-0149-790B-215842A8C335}"/>
              </a:ext>
            </a:extLst>
          </p:cNvPr>
          <p:cNvSpPr txBox="1"/>
          <p:nvPr/>
        </p:nvSpPr>
        <p:spPr>
          <a:xfrm>
            <a:off x="3235152" y="64812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[Weissman+ CHES 2020]</a:t>
            </a:r>
          </a:p>
        </p:txBody>
      </p:sp>
    </p:spTree>
    <p:extLst>
      <p:ext uri="{BB962C8B-B14F-4D97-AF65-F5344CB8AC3E}">
        <p14:creationId xmlns:p14="http://schemas.microsoft.com/office/powerpoint/2010/main" val="34116042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979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Data access is the major performance and energy bottleneck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sz="5000" dirty="0"/>
              <a:t>Our current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0000FF"/>
                </a:solidFill>
              </a:rPr>
              <a:t>design principles cause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great energy waste</a:t>
            </a:r>
          </a:p>
          <a:p>
            <a:pPr marL="0" indent="0" algn="ctr">
              <a:buNone/>
            </a:pPr>
            <a:r>
              <a:rPr lang="en-US" sz="5000" dirty="0"/>
              <a:t>and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performance loss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66A48C-1C69-C4DA-5C74-DFB78DD3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8840"/>
            <a:ext cx="8610600" cy="4876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Processing</a:t>
            </a:r>
            <a:r>
              <a:rPr lang="en-US" sz="5000" dirty="0"/>
              <a:t> of data </a:t>
            </a:r>
          </a:p>
          <a:p>
            <a:pPr marL="0" indent="0" algn="ctr">
              <a:buNone/>
            </a:pPr>
            <a:r>
              <a:rPr lang="en-US" sz="5000" dirty="0"/>
              <a:t>is performed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far away from the data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585103-E7FF-6708-64AB-E31260F6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238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859114"/>
            <a:ext cx="5417395" cy="55913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UPMEM</a:t>
            </a:r>
            <a:r>
              <a:rPr lang="en-US" dirty="0"/>
              <a:t>, founded in January 2015, </a:t>
            </a:r>
            <a:r>
              <a:rPr lang="en-US" dirty="0">
                <a:solidFill>
                  <a:srgbClr val="0070C0"/>
                </a:solidFill>
              </a:rPr>
              <a:t>announces the first real-world PIM </a:t>
            </a:r>
            <a:r>
              <a:rPr lang="en-US" dirty="0"/>
              <a:t>architecture in 2016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UPMEM’s PIM-enabled DIMMs start getting commercialized in 2019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2021, </a:t>
            </a:r>
            <a:r>
              <a:rPr lang="en-US" dirty="0">
                <a:solidFill>
                  <a:srgbClr val="7030A0"/>
                </a:solidFill>
              </a:rPr>
              <a:t>Samsung announces FIMDRAM </a:t>
            </a:r>
            <a:r>
              <a:rPr lang="en-US" dirty="0"/>
              <a:t>at ISSCC conference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Samsung’s LP-DDR5 and DIMM-based PIM announced a few months later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2022, </a:t>
            </a:r>
            <a:r>
              <a:rPr lang="en-US" dirty="0">
                <a:solidFill>
                  <a:srgbClr val="7030A0"/>
                </a:solidFill>
              </a:rPr>
              <a:t>SK Hynix announces </a:t>
            </a:r>
            <a:r>
              <a:rPr lang="en-US" dirty="0" err="1">
                <a:solidFill>
                  <a:srgbClr val="7030A0"/>
                </a:solidFill>
              </a:rPr>
              <a:t>AiM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Alibaba announces HB-PNM</a:t>
            </a:r>
            <a:r>
              <a:rPr lang="en-US" dirty="0"/>
              <a:t> at ISSCC conference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94D00-96B4-E74E-917B-BA57463AF2F6}"/>
              </a:ext>
            </a:extLst>
          </p:cNvPr>
          <p:cNvSpPr txBox="1"/>
          <p:nvPr/>
        </p:nvSpPr>
        <p:spPr>
          <a:xfrm>
            <a:off x="3972056" y="6529229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www.eenewsautomotive.com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/news/startup-plans-embed-processors-dram-0#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DA4C5-7185-C641-8510-00917199A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92" b="7235"/>
          <a:stretch/>
        </p:blipFill>
        <p:spPr>
          <a:xfrm>
            <a:off x="5391015" y="2394915"/>
            <a:ext cx="3329024" cy="40465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7B2D13-0135-2340-91AC-6FADCD88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040C5-1DEA-61D7-B786-A8D84956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405" y="859114"/>
            <a:ext cx="2272875" cy="1341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4A26F-AAA2-F4BF-C7E1-73815EBD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10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6632C0-F0A1-3A48-A999-5A93D469E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AFBF55-5425-1D49-B337-C7653377291F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7FE97D-2960-BC45-9EA4-C13EEE6396CB}"/>
              </a:ext>
            </a:extLst>
          </p:cNvPr>
          <p:cNvSpPr/>
          <p:nvPr/>
        </p:nvSpPr>
        <p:spPr>
          <a:xfrm>
            <a:off x="701177" y="3711348"/>
            <a:ext cx="7741646" cy="2703443"/>
          </a:xfrm>
          <a:prstGeom prst="roundRect">
            <a:avLst>
              <a:gd name="adj" fmla="val 7357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95D8526F-C3DC-4648-82BE-C22B75E8A537}"/>
              </a:ext>
            </a:extLst>
          </p:cNvPr>
          <p:cNvSpPr/>
          <p:nvPr/>
        </p:nvSpPr>
        <p:spPr>
          <a:xfrm>
            <a:off x="701177" y="3711347"/>
            <a:ext cx="7741646" cy="396000"/>
          </a:xfrm>
          <a:prstGeom prst="round2SameRect">
            <a:avLst>
              <a:gd name="adj1" fmla="val 33688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OBSERVATION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2CECB-52B0-4D46-AFF5-3E91BC237804}"/>
              </a:ext>
            </a:extLst>
          </p:cNvPr>
          <p:cNvSpPr txBox="1"/>
          <p:nvPr/>
        </p:nvSpPr>
        <p:spPr>
          <a:xfrm>
            <a:off x="701177" y="4106467"/>
            <a:ext cx="7741646" cy="2308324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 UPMEM-based PIM system can outperform a state-of-the-art GPU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on workloads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three key characteristics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Streaming memory accesses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inter-DPU synchronization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use of integer multiplication, integer division, or floating point operations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These three key characteristics make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workload potentially suitable to the UPMEM PIM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6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714500" y="26602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1695450" y="527009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1714500" y="20760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485" name="Group 29"/>
          <p:cNvGrpSpPr>
            <a:grpSpLocks/>
          </p:cNvGrpSpPr>
          <p:nvPr/>
        </p:nvGrpSpPr>
        <p:grpSpPr bwMode="auto">
          <a:xfrm>
            <a:off x="1695450" y="1656151"/>
            <a:ext cx="4574382" cy="3359944"/>
            <a:chOff x="0" y="0"/>
            <a:chExt cx="5763" cy="4232"/>
          </a:xfrm>
        </p:grpSpPr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rot="10800000" flipH="1">
              <a:off x="0" y="18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rot="10800000" flipH="1">
              <a:off x="0" y="36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rot="10800000" flipH="1">
              <a:off x="0" y="73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rot="10800000" flipH="1">
              <a:off x="0" y="92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rot="10800000" flipH="1">
              <a:off x="0" y="110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 rot="10800000" flipH="1">
              <a:off x="0" y="128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rot="10800000" flipH="1">
              <a:off x="0" y="147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0" name="Line 14"/>
            <p:cNvSpPr>
              <a:spLocks noChangeShapeType="1"/>
            </p:cNvSpPr>
            <p:nvPr/>
          </p:nvSpPr>
          <p:spPr bwMode="auto">
            <a:xfrm rot="10800000" flipH="1">
              <a:off x="0" y="165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1" name="Line 15"/>
            <p:cNvSpPr>
              <a:spLocks noChangeShapeType="1"/>
            </p:cNvSpPr>
            <p:nvPr/>
          </p:nvSpPr>
          <p:spPr bwMode="auto">
            <a:xfrm rot="10800000" flipH="1">
              <a:off x="0" y="184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 rot="10800000" flipH="1">
              <a:off x="0" y="202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 rot="10800000" flipH="1">
              <a:off x="0" y="220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rot="10800000" flipH="1">
              <a:off x="0" y="239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rot="10800000" flipH="1">
              <a:off x="0" y="257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6" name="Line 20"/>
            <p:cNvSpPr>
              <a:spLocks noChangeShapeType="1"/>
            </p:cNvSpPr>
            <p:nvPr/>
          </p:nvSpPr>
          <p:spPr bwMode="auto">
            <a:xfrm rot="10800000" flipH="1">
              <a:off x="0" y="276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7" name="Line 21"/>
            <p:cNvSpPr>
              <a:spLocks noChangeShapeType="1"/>
            </p:cNvSpPr>
            <p:nvPr/>
          </p:nvSpPr>
          <p:spPr bwMode="auto">
            <a:xfrm rot="10800000" flipH="1">
              <a:off x="0" y="294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 rot="10800000" flipH="1">
              <a:off x="0" y="312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rot="10800000" flipH="1">
              <a:off x="0" y="331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 rot="10800000" flipH="1">
              <a:off x="0" y="349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rot="10800000" flipH="1">
              <a:off x="0" y="368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 rot="10800000" flipH="1">
              <a:off x="0" y="386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3" name="Line 27"/>
            <p:cNvSpPr>
              <a:spLocks noChangeShapeType="1"/>
            </p:cNvSpPr>
            <p:nvPr/>
          </p:nvSpPr>
          <p:spPr bwMode="auto">
            <a:xfrm rot="10800000" flipH="1">
              <a:off x="0" y="404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4" name="Line 28"/>
            <p:cNvSpPr>
              <a:spLocks noChangeShapeType="1"/>
            </p:cNvSpPr>
            <p:nvPr/>
          </p:nvSpPr>
          <p:spPr bwMode="auto">
            <a:xfrm rot="10800000" flipH="1">
              <a:off x="0" y="423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9518" name="Group 62"/>
          <p:cNvGrpSpPr>
            <a:grpSpLocks/>
          </p:cNvGrpSpPr>
          <p:nvPr/>
        </p:nvGrpSpPr>
        <p:grpSpPr bwMode="auto">
          <a:xfrm>
            <a:off x="1706563" y="1652182"/>
            <a:ext cx="4559300" cy="3371850"/>
            <a:chOff x="0" y="0"/>
            <a:chExt cx="5744" cy="4248"/>
          </a:xfrm>
        </p:grpSpPr>
        <p:sp>
          <p:nvSpPr>
            <p:cNvPr id="19486" name="Line 30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7" name="Line 31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8" name="Line 32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9" name="Line 33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0" name="Line 34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1" name="Line 35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2" name="Line 36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3" name="Line 37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5" name="Line 39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6" name="Line 40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7" name="Line 41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8" name="Line 42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9" name="Line 43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0" name="Line 44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1" name="Line 45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4" name="Line 48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5" name="Line 49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6" name="Line 50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7" name="Line 51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8" name="Line 52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9" name="Line 53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0" name="Line 54"/>
            <p:cNvSpPr>
              <a:spLocks noChangeShapeType="1"/>
            </p:cNvSpPr>
            <p:nvPr/>
          </p:nvSpPr>
          <p:spPr bwMode="auto">
            <a:xfrm rot="10800000">
              <a:off x="444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1" name="Line 55"/>
            <p:cNvSpPr>
              <a:spLocks noChangeShapeType="1"/>
            </p:cNvSpPr>
            <p:nvPr/>
          </p:nvSpPr>
          <p:spPr bwMode="auto">
            <a:xfrm rot="10800000">
              <a:off x="4632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2" name="Line 56"/>
            <p:cNvSpPr>
              <a:spLocks noChangeShapeType="1"/>
            </p:cNvSpPr>
            <p:nvPr/>
          </p:nvSpPr>
          <p:spPr bwMode="auto">
            <a:xfrm rot="10800000">
              <a:off x="481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3" name="Line 57"/>
            <p:cNvSpPr>
              <a:spLocks noChangeShapeType="1"/>
            </p:cNvSpPr>
            <p:nvPr/>
          </p:nvSpPr>
          <p:spPr bwMode="auto">
            <a:xfrm rot="10800000">
              <a:off x="500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4" name="Line 58"/>
            <p:cNvSpPr>
              <a:spLocks noChangeShapeType="1"/>
            </p:cNvSpPr>
            <p:nvPr/>
          </p:nvSpPr>
          <p:spPr bwMode="auto">
            <a:xfrm rot="10800000">
              <a:off x="518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5" name="Line 59"/>
            <p:cNvSpPr>
              <a:spLocks noChangeShapeType="1"/>
            </p:cNvSpPr>
            <p:nvPr/>
          </p:nvSpPr>
          <p:spPr bwMode="auto">
            <a:xfrm rot="10800000">
              <a:off x="537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6" name="Line 60"/>
            <p:cNvSpPr>
              <a:spLocks noChangeShapeType="1"/>
            </p:cNvSpPr>
            <p:nvPr/>
          </p:nvSpPr>
          <p:spPr bwMode="auto">
            <a:xfrm rot="10800000">
              <a:off x="555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7" name="Line 61"/>
            <p:cNvSpPr>
              <a:spLocks noChangeShapeType="1"/>
            </p:cNvSpPr>
            <p:nvPr/>
          </p:nvSpPr>
          <p:spPr bwMode="auto">
            <a:xfrm rot="10800000">
              <a:off x="5743" y="4"/>
              <a:ext cx="1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19" name="Rectangle 63"/>
          <p:cNvSpPr>
            <a:spLocks/>
          </p:cNvSpPr>
          <p:nvPr/>
        </p:nvSpPr>
        <p:spPr bwMode="auto">
          <a:xfrm>
            <a:off x="6503988" y="5220494"/>
            <a:ext cx="225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Row Buffer (4 Kbytes)</a:t>
            </a:r>
          </a:p>
        </p:txBody>
      </p:sp>
      <p:sp>
        <p:nvSpPr>
          <p:cNvPr id="19520" name="Line 64"/>
          <p:cNvSpPr>
            <a:spLocks noChangeShapeType="1"/>
          </p:cNvSpPr>
          <p:nvPr/>
        </p:nvSpPr>
        <p:spPr bwMode="auto">
          <a:xfrm rot="10800000" flipH="1">
            <a:off x="431800" y="6323401"/>
            <a:ext cx="8390732" cy="794"/>
          </a:xfrm>
          <a:prstGeom prst="line">
            <a:avLst/>
          </a:prstGeom>
          <a:noFill/>
          <a:ln w="2032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1" name="Line 65"/>
          <p:cNvSpPr>
            <a:spLocks noChangeShapeType="1"/>
          </p:cNvSpPr>
          <p:nvPr/>
        </p:nvSpPr>
        <p:spPr bwMode="auto">
          <a:xfrm>
            <a:off x="4064000" y="5530444"/>
            <a:ext cx="0" cy="798513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2" name="Rectangle 66"/>
          <p:cNvSpPr>
            <a:spLocks/>
          </p:cNvSpPr>
          <p:nvPr/>
        </p:nvSpPr>
        <p:spPr bwMode="auto">
          <a:xfrm>
            <a:off x="7342982" y="6401594"/>
            <a:ext cx="6283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Data Bus</a:t>
            </a:r>
          </a:p>
        </p:txBody>
      </p:sp>
      <p:sp>
        <p:nvSpPr>
          <p:cNvPr id="19523" name="Rectangle 67"/>
          <p:cNvSpPr>
            <a:spLocks/>
          </p:cNvSpPr>
          <p:nvPr/>
        </p:nvSpPr>
        <p:spPr bwMode="auto">
          <a:xfrm>
            <a:off x="4149725" y="5791994"/>
            <a:ext cx="3975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8 bits</a:t>
            </a:r>
          </a:p>
        </p:txBody>
      </p:sp>
      <p:sp>
        <p:nvSpPr>
          <p:cNvPr id="19524" name="Rectangle 68"/>
          <p:cNvSpPr>
            <a:spLocks/>
          </p:cNvSpPr>
          <p:nvPr/>
        </p:nvSpPr>
        <p:spPr bwMode="auto">
          <a:xfrm>
            <a:off x="6484938" y="3118644"/>
            <a:ext cx="164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DRAM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subarray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19525" name="Line 69"/>
          <p:cNvSpPr>
            <a:spLocks noChangeShapeType="1"/>
          </p:cNvSpPr>
          <p:nvPr/>
        </p:nvSpPr>
        <p:spPr bwMode="auto">
          <a:xfrm rot="10800000" flipH="1">
            <a:off x="1701800" y="1408501"/>
            <a:ext cx="4568825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6" name="Rectangle 70"/>
          <p:cNvSpPr>
            <a:spLocks/>
          </p:cNvSpPr>
          <p:nvPr/>
        </p:nvSpPr>
        <p:spPr bwMode="auto">
          <a:xfrm>
            <a:off x="3689350" y="1124744"/>
            <a:ext cx="8981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4 Kbytes</a:t>
            </a:r>
          </a:p>
        </p:txBody>
      </p:sp>
      <p:grpSp>
        <p:nvGrpSpPr>
          <p:cNvPr id="19558" name="Group 102"/>
          <p:cNvGrpSpPr>
            <a:grpSpLocks/>
          </p:cNvGrpSpPr>
          <p:nvPr/>
        </p:nvGrpSpPr>
        <p:grpSpPr bwMode="auto">
          <a:xfrm>
            <a:off x="1784350" y="5016888"/>
            <a:ext cx="4400550" cy="266700"/>
            <a:chOff x="0" y="0"/>
            <a:chExt cx="5544" cy="336"/>
          </a:xfrm>
        </p:grpSpPr>
        <p:sp>
          <p:nvSpPr>
            <p:cNvPr id="19527" name="Line 71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8" name="Line 72"/>
            <p:cNvSpPr>
              <a:spLocks noChangeShapeType="1"/>
            </p:cNvSpPr>
            <p:nvPr/>
          </p:nvSpPr>
          <p:spPr bwMode="auto">
            <a:xfrm>
              <a:off x="18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9" name="Line 73"/>
            <p:cNvSpPr>
              <a:spLocks noChangeShapeType="1"/>
            </p:cNvSpPr>
            <p:nvPr/>
          </p:nvSpPr>
          <p:spPr bwMode="auto">
            <a:xfrm>
              <a:off x="36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55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1" name="Line 75"/>
            <p:cNvSpPr>
              <a:spLocks noChangeShapeType="1"/>
            </p:cNvSpPr>
            <p:nvPr/>
          </p:nvSpPr>
          <p:spPr bwMode="auto">
            <a:xfrm>
              <a:off x="73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2" name="Line 76"/>
            <p:cNvSpPr>
              <a:spLocks noChangeShapeType="1"/>
            </p:cNvSpPr>
            <p:nvPr/>
          </p:nvSpPr>
          <p:spPr bwMode="auto">
            <a:xfrm>
              <a:off x="92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3" name="Line 77"/>
            <p:cNvSpPr>
              <a:spLocks noChangeShapeType="1"/>
            </p:cNvSpPr>
            <p:nvPr/>
          </p:nvSpPr>
          <p:spPr bwMode="auto">
            <a:xfrm>
              <a:off x="110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4" name="Line 78"/>
            <p:cNvSpPr>
              <a:spLocks noChangeShapeType="1"/>
            </p:cNvSpPr>
            <p:nvPr/>
          </p:nvSpPr>
          <p:spPr bwMode="auto">
            <a:xfrm>
              <a:off x="129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5" name="Line 79"/>
            <p:cNvSpPr>
              <a:spLocks noChangeShapeType="1"/>
            </p:cNvSpPr>
            <p:nvPr/>
          </p:nvSpPr>
          <p:spPr bwMode="auto">
            <a:xfrm>
              <a:off x="147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6" name="Line 80"/>
            <p:cNvSpPr>
              <a:spLocks noChangeShapeType="1"/>
            </p:cNvSpPr>
            <p:nvPr/>
          </p:nvSpPr>
          <p:spPr bwMode="auto">
            <a:xfrm>
              <a:off x="166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7" name="Line 81"/>
            <p:cNvSpPr>
              <a:spLocks noChangeShapeType="1"/>
            </p:cNvSpPr>
            <p:nvPr/>
          </p:nvSpPr>
          <p:spPr bwMode="auto">
            <a:xfrm>
              <a:off x="184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8" name="Line 82"/>
            <p:cNvSpPr>
              <a:spLocks noChangeShapeType="1"/>
            </p:cNvSpPr>
            <p:nvPr/>
          </p:nvSpPr>
          <p:spPr bwMode="auto">
            <a:xfrm>
              <a:off x="203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9" name="Line 83"/>
            <p:cNvSpPr>
              <a:spLocks noChangeShapeType="1"/>
            </p:cNvSpPr>
            <p:nvPr/>
          </p:nvSpPr>
          <p:spPr bwMode="auto">
            <a:xfrm>
              <a:off x="221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0" name="Line 84"/>
            <p:cNvSpPr>
              <a:spLocks noChangeShapeType="1"/>
            </p:cNvSpPr>
            <p:nvPr/>
          </p:nvSpPr>
          <p:spPr bwMode="auto">
            <a:xfrm>
              <a:off x="240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1" name="Line 85"/>
            <p:cNvSpPr>
              <a:spLocks noChangeShapeType="1"/>
            </p:cNvSpPr>
            <p:nvPr/>
          </p:nvSpPr>
          <p:spPr bwMode="auto">
            <a:xfrm>
              <a:off x="258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2" name="Line 86"/>
            <p:cNvSpPr>
              <a:spLocks noChangeShapeType="1"/>
            </p:cNvSpPr>
            <p:nvPr/>
          </p:nvSpPr>
          <p:spPr bwMode="auto">
            <a:xfrm>
              <a:off x="277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3" name="Line 87"/>
            <p:cNvSpPr>
              <a:spLocks noChangeShapeType="1"/>
            </p:cNvSpPr>
            <p:nvPr/>
          </p:nvSpPr>
          <p:spPr bwMode="auto">
            <a:xfrm>
              <a:off x="295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4" name="Line 88"/>
            <p:cNvSpPr>
              <a:spLocks noChangeShapeType="1"/>
            </p:cNvSpPr>
            <p:nvPr/>
          </p:nvSpPr>
          <p:spPr bwMode="auto">
            <a:xfrm>
              <a:off x="314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5" name="Line 89"/>
            <p:cNvSpPr>
              <a:spLocks noChangeShapeType="1"/>
            </p:cNvSpPr>
            <p:nvPr/>
          </p:nvSpPr>
          <p:spPr bwMode="auto">
            <a:xfrm>
              <a:off x="332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6" name="Line 90"/>
            <p:cNvSpPr>
              <a:spLocks noChangeShapeType="1"/>
            </p:cNvSpPr>
            <p:nvPr/>
          </p:nvSpPr>
          <p:spPr bwMode="auto">
            <a:xfrm>
              <a:off x="351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7" name="Line 91"/>
            <p:cNvSpPr>
              <a:spLocks noChangeShapeType="1"/>
            </p:cNvSpPr>
            <p:nvPr/>
          </p:nvSpPr>
          <p:spPr bwMode="auto">
            <a:xfrm>
              <a:off x="369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8" name="Line 92"/>
            <p:cNvSpPr>
              <a:spLocks noChangeShapeType="1"/>
            </p:cNvSpPr>
            <p:nvPr/>
          </p:nvSpPr>
          <p:spPr bwMode="auto">
            <a:xfrm>
              <a:off x="388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>
              <a:off x="406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0" name="Line 94"/>
            <p:cNvSpPr>
              <a:spLocks noChangeShapeType="1"/>
            </p:cNvSpPr>
            <p:nvPr/>
          </p:nvSpPr>
          <p:spPr bwMode="auto">
            <a:xfrm>
              <a:off x="425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1" name="Line 95"/>
            <p:cNvSpPr>
              <a:spLocks noChangeShapeType="1"/>
            </p:cNvSpPr>
            <p:nvPr/>
          </p:nvSpPr>
          <p:spPr bwMode="auto">
            <a:xfrm>
              <a:off x="443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2" name="Line 96"/>
            <p:cNvSpPr>
              <a:spLocks noChangeShapeType="1"/>
            </p:cNvSpPr>
            <p:nvPr/>
          </p:nvSpPr>
          <p:spPr bwMode="auto">
            <a:xfrm>
              <a:off x="461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>
              <a:off x="480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4" name="Line 98"/>
            <p:cNvSpPr>
              <a:spLocks noChangeShapeType="1"/>
            </p:cNvSpPr>
            <p:nvPr/>
          </p:nvSpPr>
          <p:spPr bwMode="auto">
            <a:xfrm>
              <a:off x="498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5" name="Line 99"/>
            <p:cNvSpPr>
              <a:spLocks noChangeShapeType="1"/>
            </p:cNvSpPr>
            <p:nvPr/>
          </p:nvSpPr>
          <p:spPr bwMode="auto">
            <a:xfrm>
              <a:off x="517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>
              <a:off x="535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7" name="Line 101"/>
            <p:cNvSpPr>
              <a:spLocks noChangeShapeType="1"/>
            </p:cNvSpPr>
            <p:nvPr/>
          </p:nvSpPr>
          <p:spPr bwMode="auto">
            <a:xfrm>
              <a:off x="554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59" name="Line 103"/>
          <p:cNvSpPr>
            <a:spLocks noChangeShapeType="1"/>
          </p:cNvSpPr>
          <p:nvPr/>
        </p:nvSpPr>
        <p:spPr bwMode="auto">
          <a:xfrm rot="10800000" flipH="1">
            <a:off x="1695450" y="5453451"/>
            <a:ext cx="4564063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60" name="Line 104"/>
          <p:cNvSpPr>
            <a:spLocks noChangeShapeType="1"/>
          </p:cNvSpPr>
          <p:nvPr/>
        </p:nvSpPr>
        <p:spPr bwMode="auto">
          <a:xfrm rot="10800000" flipH="1">
            <a:off x="1701800" y="5270094"/>
            <a:ext cx="45640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593" name="Group 137"/>
          <p:cNvGrpSpPr>
            <a:grpSpLocks/>
          </p:cNvGrpSpPr>
          <p:nvPr/>
        </p:nvGrpSpPr>
        <p:grpSpPr bwMode="auto">
          <a:xfrm>
            <a:off x="1701800" y="5263744"/>
            <a:ext cx="4559300" cy="190500"/>
            <a:chOff x="0" y="0"/>
            <a:chExt cx="5744" cy="240"/>
          </a:xfrm>
        </p:grpSpPr>
        <p:sp>
          <p:nvSpPr>
            <p:cNvPr id="19561" name="Line 105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2" name="Line 106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3" name="Line 107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4" name="Line 108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5" name="Line 109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6" name="Line 110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7" name="Line 111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8" name="Line 112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9" name="Line 113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0" name="Line 114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1" name="Line 115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2" name="Line 116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3" name="Line 117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4" name="Line 118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6" name="Line 120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7" name="Line 121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8" name="Line 122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9" name="Line 123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0" name="Line 124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1" name="Line 125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2" name="Line 126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3" name="Line 127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4" name="Line 128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5" name="Line 129"/>
            <p:cNvSpPr>
              <a:spLocks noChangeShapeType="1"/>
            </p:cNvSpPr>
            <p:nvPr/>
          </p:nvSpPr>
          <p:spPr bwMode="auto">
            <a:xfrm rot="10800000">
              <a:off x="444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6" name="Line 130"/>
            <p:cNvSpPr>
              <a:spLocks noChangeShapeType="1"/>
            </p:cNvSpPr>
            <p:nvPr/>
          </p:nvSpPr>
          <p:spPr bwMode="auto">
            <a:xfrm rot="10800000">
              <a:off x="4632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7" name="Line 131"/>
            <p:cNvSpPr>
              <a:spLocks noChangeShapeType="1"/>
            </p:cNvSpPr>
            <p:nvPr/>
          </p:nvSpPr>
          <p:spPr bwMode="auto">
            <a:xfrm rot="10800000">
              <a:off x="481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8" name="Line 132"/>
            <p:cNvSpPr>
              <a:spLocks noChangeShapeType="1"/>
            </p:cNvSpPr>
            <p:nvPr/>
          </p:nvSpPr>
          <p:spPr bwMode="auto">
            <a:xfrm rot="10800000">
              <a:off x="500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9" name="Line 133"/>
            <p:cNvSpPr>
              <a:spLocks noChangeShapeType="1"/>
            </p:cNvSpPr>
            <p:nvPr/>
          </p:nvSpPr>
          <p:spPr bwMode="auto">
            <a:xfrm rot="10800000">
              <a:off x="518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0" name="Line 134"/>
            <p:cNvSpPr>
              <a:spLocks noChangeShapeType="1"/>
            </p:cNvSpPr>
            <p:nvPr/>
          </p:nvSpPr>
          <p:spPr bwMode="auto">
            <a:xfrm rot="10800000">
              <a:off x="537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1" name="Line 135"/>
            <p:cNvSpPr>
              <a:spLocks noChangeShapeType="1"/>
            </p:cNvSpPr>
            <p:nvPr/>
          </p:nvSpPr>
          <p:spPr bwMode="auto">
            <a:xfrm rot="10800000">
              <a:off x="555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2" name="Line 136"/>
            <p:cNvSpPr>
              <a:spLocks noChangeShapeType="1"/>
            </p:cNvSpPr>
            <p:nvPr/>
          </p:nvSpPr>
          <p:spPr bwMode="auto">
            <a:xfrm rot="10800000">
              <a:off x="5743" y="0"/>
              <a:ext cx="1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94" name="Rectangle 138"/>
          <p:cNvSpPr>
            <a:spLocks/>
          </p:cNvSpPr>
          <p:nvPr/>
        </p:nvSpPr>
        <p:spPr bwMode="auto">
          <a:xfrm>
            <a:off x="6369050" y="20418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1: Activate row A</a:t>
            </a:r>
          </a:p>
        </p:txBody>
      </p:sp>
      <p:sp>
        <p:nvSpPr>
          <p:cNvPr id="19595" name="Freeform 139"/>
          <p:cNvSpPr>
            <a:spLocks/>
          </p:cNvSpPr>
          <p:nvPr/>
        </p:nvSpPr>
        <p:spPr bwMode="auto">
          <a:xfrm>
            <a:off x="922338" y="2187963"/>
            <a:ext cx="742950" cy="32321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6" name="Rectangle 140"/>
          <p:cNvSpPr>
            <a:spLocks/>
          </p:cNvSpPr>
          <p:nvPr/>
        </p:nvSpPr>
        <p:spPr bwMode="auto">
          <a:xfrm>
            <a:off x="179512" y="3124251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 row</a:t>
            </a:r>
          </a:p>
        </p:txBody>
      </p:sp>
      <p:sp>
        <p:nvSpPr>
          <p:cNvPr id="19597" name="Rectangle 141"/>
          <p:cNvSpPr>
            <a:spLocks/>
          </p:cNvSpPr>
          <p:nvPr/>
        </p:nvSpPr>
        <p:spPr bwMode="auto">
          <a:xfrm>
            <a:off x="6369050" y="26387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2: Activate row B</a:t>
            </a:r>
          </a:p>
        </p:txBody>
      </p:sp>
      <p:sp>
        <p:nvSpPr>
          <p:cNvPr id="19598" name="Freeform 142"/>
          <p:cNvSpPr>
            <a:spLocks/>
          </p:cNvSpPr>
          <p:nvPr/>
        </p:nvSpPr>
        <p:spPr bwMode="auto">
          <a:xfrm>
            <a:off x="1079500" y="2793594"/>
            <a:ext cx="571500" cy="25082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9" name="Rectangle 143"/>
          <p:cNvSpPr>
            <a:spLocks/>
          </p:cNvSpPr>
          <p:nvPr/>
        </p:nvSpPr>
        <p:spPr bwMode="auto">
          <a:xfrm>
            <a:off x="1142926" y="4181267"/>
            <a:ext cx="5476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90B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row</a:t>
            </a:r>
          </a:p>
        </p:txBody>
      </p:sp>
      <p:sp>
        <p:nvSpPr>
          <p:cNvPr id="19601" name="Rectangle 145"/>
          <p:cNvSpPr>
            <a:spLocks/>
          </p:cNvSpPr>
          <p:nvPr/>
        </p:nvSpPr>
        <p:spPr bwMode="auto">
          <a:xfrm>
            <a:off x="450850" y="739775"/>
            <a:ext cx="734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51703" y="1218763"/>
            <a:ext cx="2284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N W6"/>
                <a:cs typeface="Times New Roman" panose="02020603050405020304" pitchFamily="18" charset="0"/>
              </a:rPr>
              <a:t>Negligible HW cost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34118" y="836712"/>
            <a:ext cx="400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Idea: Two consecutive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ACTivates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43689-98AE-D981-C986-7BD6DE0A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0B3B62-8585-69BE-AE0B-A3A78C30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 animBg="1"/>
      <p:bldP spid="19458" grpId="0" animBg="1"/>
      <p:bldP spid="19459" grpId="0" animBg="1"/>
      <p:bldP spid="19459" grpId="1" animBg="1"/>
      <p:bldP spid="19594" grpId="0" autoUpdateAnimBg="0"/>
      <p:bldP spid="19594" grpId="1"/>
      <p:bldP spid="19595" grpId="0" animBg="1"/>
      <p:bldP spid="19595" grpId="1" animBg="1"/>
      <p:bldP spid="19596" grpId="0" autoUpdateAnimBg="0"/>
      <p:bldP spid="19596" grpId="1"/>
      <p:bldP spid="19597" grpId="0" autoUpdateAnimBg="0"/>
      <p:bldP spid="19598" grpId="0" animBg="1"/>
      <p:bldP spid="19599" grpId="0" autoUpdateAnimBg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55938" y="2059400"/>
            <a:ext cx="315912" cy="677862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55938" y="2330862"/>
            <a:ext cx="315912" cy="40640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"/>
          <p:cNvGrpSpPr>
            <a:grpSpLocks/>
          </p:cNvGrpSpPr>
          <p:nvPr/>
        </p:nvGrpSpPr>
        <p:grpSpPr bwMode="auto">
          <a:xfrm>
            <a:off x="5486400" y="1519238"/>
            <a:ext cx="1104112" cy="762000"/>
            <a:chOff x="2833828" y="1833265"/>
            <a:chExt cx="1104352" cy="762000"/>
          </a:xfrm>
        </p:grpSpPr>
        <p:grpSp>
          <p:nvGrpSpPr>
            <p:cNvPr id="8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842180" y="2209502"/>
                <a:ext cx="138142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86" name="Group 13"/>
          <p:cNvGrpSpPr>
            <a:grpSpLocks/>
          </p:cNvGrpSpPr>
          <p:nvPr/>
        </p:nvGrpSpPr>
        <p:grpSpPr bwMode="auto">
          <a:xfrm>
            <a:off x="5486400" y="5634918"/>
            <a:ext cx="1104112" cy="762000"/>
            <a:chOff x="2833828" y="1833265"/>
            <a:chExt cx="1104352" cy="762000"/>
          </a:xfrm>
        </p:grpSpPr>
        <p:grpSp>
          <p:nvGrpSpPr>
            <p:cNvPr id="87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8119" y="2209503"/>
                <a:ext cx="127028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8" name="TextBox 15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91" name="Group 18"/>
          <p:cNvGrpSpPr>
            <a:grpSpLocks/>
          </p:cNvGrpSpPr>
          <p:nvPr/>
        </p:nvGrpSpPr>
        <p:grpSpPr bwMode="auto">
          <a:xfrm>
            <a:off x="2366445" y="2055812"/>
            <a:ext cx="1570555" cy="677863"/>
            <a:chOff x="1526411" y="2286001"/>
            <a:chExt cx="1902589" cy="762000"/>
          </a:xfrm>
        </p:grpSpPr>
        <p:grpSp>
          <p:nvGrpSpPr>
            <p:cNvPr id="92" name="Group 34"/>
            <p:cNvGrpSpPr>
              <a:grpSpLocks/>
            </p:cNvGrpSpPr>
            <p:nvPr/>
          </p:nvGrpSpPr>
          <p:grpSpPr bwMode="auto">
            <a:xfrm>
              <a:off x="1922949" y="2286001"/>
              <a:ext cx="1506051" cy="762000"/>
              <a:chOff x="1922949" y="2667001"/>
              <a:chExt cx="1506051" cy="7620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rot="5400000">
                <a:off x="1982592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rot="5400000">
                <a:off x="2363370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44370" y="3048892"/>
                <a:ext cx="68463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hape 24"/>
              <p:cNvCxnSpPr>
                <a:endCxn id="93" idx="3"/>
              </p:cNvCxnSpPr>
              <p:nvPr/>
            </p:nvCxnSpPr>
            <p:spPr>
              <a:xfrm rot="10800000" flipV="1">
                <a:off x="1922949" y="3047107"/>
                <a:ext cx="440647" cy="366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93" name="TextBox 20"/>
            <p:cNvSpPr txBox="1">
              <a:spLocks noChangeArrowheads="1"/>
            </p:cNvSpPr>
            <p:nvPr/>
          </p:nvSpPr>
          <p:spPr bwMode="auto">
            <a:xfrm>
              <a:off x="1526411" y="2444890"/>
              <a:ext cx="396536" cy="44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>
            <a:off x="4484688" y="2401886"/>
            <a:ext cx="825500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 flipV="1">
            <a:off x="3941763" y="2097086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941763" y="2389186"/>
            <a:ext cx="53340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grpSp>
        <p:nvGrpSpPr>
          <p:cNvPr id="101" name="Group 28"/>
          <p:cNvGrpSpPr>
            <a:grpSpLocks/>
          </p:cNvGrpSpPr>
          <p:nvPr/>
        </p:nvGrpSpPr>
        <p:grpSpPr bwMode="auto">
          <a:xfrm>
            <a:off x="5486400" y="1524000"/>
            <a:ext cx="1546603" cy="762000"/>
            <a:chOff x="2833828" y="1833265"/>
            <a:chExt cx="1546493" cy="762000"/>
          </a:xfrm>
        </p:grpSpPr>
        <p:grpSp>
          <p:nvGrpSpPr>
            <p:cNvPr id="10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389" cy="762000"/>
              <a:chOff x="2833828" y="1833265"/>
              <a:chExt cx="152389" cy="7620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842177" y="2138065"/>
                <a:ext cx="138102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33828" y="1833265"/>
                <a:ext cx="152389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03" name="TextBox 3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13323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06" name="Group 33"/>
          <p:cNvGrpSpPr>
            <a:grpSpLocks/>
          </p:cNvGrpSpPr>
          <p:nvPr/>
        </p:nvGrpSpPr>
        <p:grpSpPr bwMode="auto">
          <a:xfrm>
            <a:off x="5486403" y="5634918"/>
            <a:ext cx="530257" cy="842082"/>
            <a:chOff x="7315200" y="2514600"/>
            <a:chExt cx="530065" cy="843373"/>
          </a:xfrm>
        </p:grpSpPr>
        <p:sp>
          <p:nvSpPr>
            <p:cNvPr id="107" name="Rectangle 106"/>
            <p:cNvSpPr/>
            <p:nvPr/>
          </p:nvSpPr>
          <p:spPr>
            <a:xfrm>
              <a:off x="7315200" y="2514600"/>
              <a:ext cx="152345" cy="7615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08" name="TextBox 35"/>
            <p:cNvSpPr txBox="1">
              <a:spLocks noChangeArrowheads="1"/>
            </p:cNvSpPr>
            <p:nvPr/>
          </p:nvSpPr>
          <p:spPr bwMode="auto">
            <a:xfrm>
              <a:off x="7489206" y="2895600"/>
              <a:ext cx="356059" cy="462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grpSp>
        <p:nvGrpSpPr>
          <p:cNvPr id="109" name="Group 36"/>
          <p:cNvGrpSpPr>
            <a:grpSpLocks/>
          </p:cNvGrpSpPr>
          <p:nvPr/>
        </p:nvGrpSpPr>
        <p:grpSpPr bwMode="auto">
          <a:xfrm>
            <a:off x="5486400" y="1519238"/>
            <a:ext cx="821880" cy="766762"/>
            <a:chOff x="3657600" y="2510135"/>
            <a:chExt cx="822165" cy="766465"/>
          </a:xfrm>
        </p:grpSpPr>
        <p:sp>
          <p:nvSpPr>
            <p:cNvPr id="110" name="Rectangle 109"/>
            <p:cNvSpPr/>
            <p:nvPr/>
          </p:nvSpPr>
          <p:spPr>
            <a:xfrm>
              <a:off x="3657600" y="2514895"/>
              <a:ext cx="152453" cy="761705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1" name="TextBox 38"/>
            <p:cNvSpPr txBox="1">
              <a:spLocks noChangeArrowheads="1"/>
            </p:cNvSpPr>
            <p:nvPr/>
          </p:nvSpPr>
          <p:spPr bwMode="auto">
            <a:xfrm>
              <a:off x="3831606" y="2510135"/>
              <a:ext cx="648159" cy="46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2" name="Group 39"/>
          <p:cNvGrpSpPr>
            <a:grpSpLocks/>
          </p:cNvGrpSpPr>
          <p:nvPr/>
        </p:nvGrpSpPr>
        <p:grpSpPr bwMode="auto">
          <a:xfrm>
            <a:off x="2819400" y="1292225"/>
            <a:ext cx="914400" cy="765175"/>
            <a:chOff x="2895600" y="2510135"/>
            <a:chExt cx="914400" cy="766465"/>
          </a:xfrm>
        </p:grpSpPr>
        <p:sp>
          <p:nvSpPr>
            <p:cNvPr id="113" name="Rectangle 112"/>
            <p:cNvSpPr/>
            <p:nvPr/>
          </p:nvSpPr>
          <p:spPr>
            <a:xfrm>
              <a:off x="3657600" y="2514906"/>
              <a:ext cx="152400" cy="761694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4" name="TextBox 41"/>
            <p:cNvSpPr txBox="1">
              <a:spLocks noChangeArrowheads="1"/>
            </p:cNvSpPr>
            <p:nvPr/>
          </p:nvSpPr>
          <p:spPr bwMode="auto">
            <a:xfrm>
              <a:off x="2895600" y="2510135"/>
              <a:ext cx="647934" cy="46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5" name="Group 42"/>
          <p:cNvGrpSpPr>
            <a:grpSpLocks/>
          </p:cNvGrpSpPr>
          <p:nvPr/>
        </p:nvGrpSpPr>
        <p:grpSpPr bwMode="auto">
          <a:xfrm>
            <a:off x="2036763" y="1270000"/>
            <a:ext cx="1697037" cy="762000"/>
            <a:chOff x="1289075" y="1833265"/>
            <a:chExt cx="1697153" cy="762000"/>
          </a:xfrm>
        </p:grpSpPr>
        <p:grpSp>
          <p:nvGrpSpPr>
            <p:cNvPr id="116" name="Group 45"/>
            <p:cNvGrpSpPr>
              <a:grpSpLocks/>
            </p:cNvGrpSpPr>
            <p:nvPr/>
          </p:nvGrpSpPr>
          <p:grpSpPr bwMode="auto">
            <a:xfrm>
              <a:off x="2833818" y="1833265"/>
              <a:ext cx="152410" cy="762000"/>
              <a:chOff x="2833818" y="1833265"/>
              <a:chExt cx="152410" cy="76200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33818" y="1833265"/>
                <a:ext cx="152410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848107" y="2138065"/>
                <a:ext cx="127008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17" name="TextBox 44"/>
            <p:cNvSpPr txBox="1">
              <a:spLocks noChangeArrowheads="1"/>
            </p:cNvSpPr>
            <p:nvPr/>
          </p:nvSpPr>
          <p:spPr bwMode="auto">
            <a:xfrm>
              <a:off x="1289075" y="1857213"/>
              <a:ext cx="1332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20" name="Group 47"/>
          <p:cNvGrpSpPr>
            <a:grpSpLocks/>
          </p:cNvGrpSpPr>
          <p:nvPr/>
        </p:nvGrpSpPr>
        <p:grpSpPr bwMode="auto">
          <a:xfrm>
            <a:off x="4165600" y="1881188"/>
            <a:ext cx="2362200" cy="4244975"/>
            <a:chOff x="1371600" y="1371600"/>
            <a:chExt cx="2362200" cy="4245429"/>
          </a:xfrm>
          <a:solidFill>
            <a:sysClr val="window" lastClr="FFFFFF">
              <a:lumMod val="75000"/>
            </a:sysClr>
          </a:solidFill>
        </p:grpSpPr>
        <p:sp>
          <p:nvSpPr>
            <p:cNvPr id="121" name="Isosceles Triangle 120"/>
            <p:cNvSpPr/>
            <p:nvPr/>
          </p:nvSpPr>
          <p:spPr>
            <a:xfrm rot="10800000">
              <a:off x="29718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13716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3" name="Elbow Connector 122"/>
            <p:cNvCxnSpPr>
              <a:stCxn id="121" idx="0"/>
              <a:endCxn id="122" idx="3"/>
            </p:cNvCxnSpPr>
            <p:nvPr/>
          </p:nvCxnSpPr>
          <p:spPr>
            <a:xfrm rot="5400000">
              <a:off x="2553494" y="3619032"/>
              <a:ext cx="1588" cy="1600200"/>
            </a:xfrm>
            <a:prstGeom prst="bentConnector3">
              <a:avLst>
                <a:gd name="adj1" fmla="val 3330290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4" name="Elbow Connector 123"/>
            <p:cNvCxnSpPr>
              <a:stCxn id="122" idx="0"/>
              <a:endCxn id="121" idx="3"/>
            </p:cNvCxnSpPr>
            <p:nvPr/>
          </p:nvCxnSpPr>
          <p:spPr>
            <a:xfrm rot="5400000" flipH="1" flipV="1">
              <a:off x="2553494" y="2856950"/>
              <a:ext cx="1588" cy="1600200"/>
            </a:xfrm>
            <a:prstGeom prst="bentConnector3">
              <a:avLst>
                <a:gd name="adj1" fmla="val 3287324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25" name="Oval 124"/>
            <p:cNvSpPr/>
            <p:nvPr/>
          </p:nvSpPr>
          <p:spPr>
            <a:xfrm rot="10800000">
              <a:off x="3276600" y="4343718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676400" y="3581636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rot="5400000" flipH="1" flipV="1">
              <a:off x="1638206" y="2247994"/>
              <a:ext cx="1752787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2182777" y="5285207"/>
              <a:ext cx="663646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</p:grpSp>
      <p:sp>
        <p:nvSpPr>
          <p:cNvPr id="129" name="TextBox 128"/>
          <p:cNvSpPr txBox="1"/>
          <p:nvPr/>
        </p:nvSpPr>
        <p:spPr>
          <a:xfrm>
            <a:off x="2860598" y="5549900"/>
            <a:ext cx="21813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Sense Amplifier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(Row Buffer)</a:t>
            </a:r>
          </a:p>
        </p:txBody>
      </p:sp>
      <p:grpSp>
        <p:nvGrpSpPr>
          <p:cNvPr id="130" name="Group 61"/>
          <p:cNvGrpSpPr>
            <a:grpSpLocks/>
          </p:cNvGrpSpPr>
          <p:nvPr/>
        </p:nvGrpSpPr>
        <p:grpSpPr bwMode="auto">
          <a:xfrm>
            <a:off x="6016660" y="1750070"/>
            <a:ext cx="2724115" cy="4496098"/>
            <a:chOff x="-133867" y="1868815"/>
            <a:chExt cx="2724667" cy="4496773"/>
          </a:xfrm>
        </p:grpSpPr>
        <p:sp>
          <p:nvSpPr>
            <p:cNvPr id="131" name="TextBox 130"/>
            <p:cNvSpPr txBox="1"/>
            <p:nvPr/>
          </p:nvSpPr>
          <p:spPr>
            <a:xfrm>
              <a:off x="685414" y="3589279"/>
              <a:ext cx="1905386" cy="8303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Amplify the difference</a:t>
              </a:r>
            </a:p>
          </p:txBody>
        </p:sp>
        <p:cxnSp>
          <p:nvCxnSpPr>
            <p:cNvPr id="132" name="Shape 56"/>
            <p:cNvCxnSpPr>
              <a:stCxn id="108" idx="3"/>
              <a:endCxn id="131" idx="2"/>
            </p:cNvCxnSpPr>
            <p:nvPr/>
          </p:nvCxnSpPr>
          <p:spPr>
            <a:xfrm flipV="1">
              <a:off x="-133867" y="4419666"/>
              <a:ext cx="1771974" cy="1945922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3" name="Shape 57"/>
            <p:cNvCxnSpPr>
              <a:stCxn id="131" idx="0"/>
              <a:endCxn id="111" idx="3"/>
            </p:cNvCxnSpPr>
            <p:nvPr/>
          </p:nvCxnSpPr>
          <p:spPr>
            <a:xfrm rot="16200000" flipV="1">
              <a:off x="37729" y="1988899"/>
              <a:ext cx="1720463" cy="1480295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34" name="Oval 133"/>
          <p:cNvSpPr/>
          <p:nvPr/>
        </p:nvSpPr>
        <p:spPr>
          <a:xfrm>
            <a:off x="4479925" y="2360611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886200" y="2365374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052763" y="2900363"/>
            <a:ext cx="314325" cy="67945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37" name="Group 18"/>
          <p:cNvGrpSpPr>
            <a:grpSpLocks/>
          </p:cNvGrpSpPr>
          <p:nvPr/>
        </p:nvGrpSpPr>
        <p:grpSpPr bwMode="auto">
          <a:xfrm>
            <a:off x="2361817" y="2901950"/>
            <a:ext cx="1572008" cy="679450"/>
            <a:chOff x="1526615" y="2286000"/>
            <a:chExt cx="1902385" cy="762000"/>
          </a:xfrm>
        </p:grpSpPr>
        <p:grpSp>
          <p:nvGrpSpPr>
            <p:cNvPr id="138" name="Group 34"/>
            <p:cNvGrpSpPr>
              <a:grpSpLocks/>
            </p:cNvGrpSpPr>
            <p:nvPr/>
          </p:nvGrpSpPr>
          <p:grpSpPr bwMode="auto">
            <a:xfrm>
              <a:off x="1922742" y="2286000"/>
              <a:ext cx="1506258" cy="762000"/>
              <a:chOff x="1922742" y="2667000"/>
              <a:chExt cx="1506258" cy="762000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 rot="5400000">
                <a:off x="1981772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 rot="5400000">
                <a:off x="2362156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2743156" y="3048000"/>
                <a:ext cx="68584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hape 24"/>
              <p:cNvCxnSpPr>
                <a:endCxn id="139" idx="3"/>
              </p:cNvCxnSpPr>
              <p:nvPr/>
            </p:nvCxnSpPr>
            <p:spPr>
              <a:xfrm rot="10800000" flipV="1">
                <a:off x="1922742" y="3048000"/>
                <a:ext cx="440032" cy="2777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139" name="TextBox 81"/>
            <p:cNvSpPr txBox="1">
              <a:spLocks noChangeArrowheads="1"/>
            </p:cNvSpPr>
            <p:nvPr/>
          </p:nvSpPr>
          <p:spPr bwMode="auto">
            <a:xfrm>
              <a:off x="1526615" y="2445416"/>
              <a:ext cx="396127" cy="448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4479925" y="3249613"/>
            <a:ext cx="827088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flipV="1">
            <a:off x="3937000" y="2944813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3937000" y="3236913"/>
            <a:ext cx="533400" cy="158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sp>
        <p:nvSpPr>
          <p:cNvPr id="147" name="Oval 146"/>
          <p:cNvSpPr/>
          <p:nvPr/>
        </p:nvSpPr>
        <p:spPr>
          <a:xfrm>
            <a:off x="4475163" y="3208338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881438" y="3211513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49" name="Group 91"/>
          <p:cNvGrpSpPr>
            <a:grpSpLocks/>
          </p:cNvGrpSpPr>
          <p:nvPr/>
        </p:nvGrpSpPr>
        <p:grpSpPr bwMode="auto">
          <a:xfrm>
            <a:off x="457200" y="3579814"/>
            <a:ext cx="2752726" cy="1641475"/>
            <a:chOff x="457203" y="3122335"/>
            <a:chExt cx="2752317" cy="1641772"/>
          </a:xfrm>
        </p:grpSpPr>
        <p:sp>
          <p:nvSpPr>
            <p:cNvPr id="150" name="TextBox 92"/>
            <p:cNvSpPr txBox="1">
              <a:spLocks noChangeArrowheads="1"/>
            </p:cNvSpPr>
            <p:nvPr/>
          </p:nvSpPr>
          <p:spPr bwMode="auto">
            <a:xfrm>
              <a:off x="457203" y="3810000"/>
              <a:ext cx="191153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Data gets copied</a:t>
              </a:r>
            </a:p>
          </p:txBody>
        </p:sp>
        <p:cxnSp>
          <p:nvCxnSpPr>
            <p:cNvPr id="151" name="Shape 75"/>
            <p:cNvCxnSpPr>
              <a:stCxn id="150" idx="3"/>
              <a:endCxn id="136" idx="2"/>
            </p:cNvCxnSpPr>
            <p:nvPr/>
          </p:nvCxnSpPr>
          <p:spPr>
            <a:xfrm flipV="1">
              <a:off x="2368734" y="3122335"/>
              <a:ext cx="840786" cy="1164719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52" name="TextBox 78"/>
          <p:cNvSpPr txBox="1">
            <a:spLocks noChangeArrowheads="1"/>
          </p:cNvSpPr>
          <p:nvPr/>
        </p:nvSpPr>
        <p:spPr bwMode="auto">
          <a:xfrm>
            <a:off x="1525741" y="2134255"/>
            <a:ext cx="6078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53" name="TextBox 79"/>
          <p:cNvSpPr txBox="1">
            <a:spLocks noChangeArrowheads="1"/>
          </p:cNvSpPr>
          <p:nvPr/>
        </p:nvSpPr>
        <p:spPr bwMode="auto">
          <a:xfrm>
            <a:off x="1525741" y="2972455"/>
            <a:ext cx="6479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79CF-8CF5-4F43-2E9C-1F1971B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2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13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7200" y="1447800"/>
          <a:ext cx="80772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/>
          <p:cNvCxnSpPr/>
          <p:nvPr/>
        </p:nvCxnSpPr>
        <p:spPr bwMode="auto">
          <a:xfrm rot="16200000" flipH="1">
            <a:off x="1409703" y="3695699"/>
            <a:ext cx="2819397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819400" y="2438400"/>
            <a:ext cx="9925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11.6x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rot="16200000" flipH="1">
            <a:off x="4615523" y="3842676"/>
            <a:ext cx="3124200" cy="108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183045" y="2438400"/>
            <a:ext cx="7136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74x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4331" y="6180892"/>
            <a:ext cx="668073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Seshadri et al., “</a:t>
            </a:r>
            <a:r>
              <a:rPr kumimoji="0" lang="en-US" altLang="ja-JP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RowClone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: Fast and Efficient In-DRAM Copy </a:t>
            </a:r>
            <a:b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and Initialization of Bulk Data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”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 MICRO 2013.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F87DFFE-B5E7-2656-DE33-541E4A3E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FEF464D-7FC9-E62C-B2EF-0264587B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FFF0CE-3063-F706-DFAD-A7773CBB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84300" y="31905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71600" y="34761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387613" y="2134614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0386" y="2420264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752600" y="1133128"/>
            <a:ext cx="3064024" cy="4958665"/>
            <a:chOff x="1828800" y="-857925"/>
            <a:chExt cx="4182533" cy="6768806"/>
          </a:xfrm>
        </p:grpSpPr>
        <p:grpSp>
          <p:nvGrpSpPr>
            <p:cNvPr id="76" name="Group 75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8" name="Isosceles Triangle 87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6" name="Isosceles Triangle 85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4" name="Elbow Connector 83"/>
              <p:cNvCxnSpPr>
                <a:stCxn id="86" idx="3"/>
                <a:endCxn id="89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Elbow Connector 84"/>
              <p:cNvCxnSpPr>
                <a:stCxn id="87" idx="0"/>
                <a:endCxn id="88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7" name="Straight Connector 76"/>
            <p:cNvCxnSpPr>
              <a:endCxn id="88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Elbow Connector 78"/>
            <p:cNvCxnSpPr>
              <a:endCxn id="86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>
            <a:xfrm flipV="1">
              <a:off x="4525433" y="-857925"/>
              <a:ext cx="0" cy="358832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>
            <a:xfrm flipV="1">
              <a:off x="4525433" y="5398531"/>
              <a:ext cx="0" cy="51235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90" name="TextBox 89"/>
          <p:cNvSpPr txBox="1"/>
          <p:nvPr/>
        </p:nvSpPr>
        <p:spPr>
          <a:xfrm>
            <a:off x="3733800" y="571530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33800" y="98072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239" y="4485928"/>
            <a:ext cx="64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762000" y="2134614"/>
            <a:ext cx="1546191" cy="834596"/>
            <a:chOff x="1425609" y="2590800"/>
            <a:chExt cx="1546191" cy="834596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8" name="Elbow Connector 97"/>
            <p:cNvCxnSpPr>
              <a:endCxn id="97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99" name="Straight Connector 98"/>
          <p:cNvCxnSpPr/>
          <p:nvPr/>
        </p:nvCxnSpPr>
        <p:spPr>
          <a:xfrm>
            <a:off x="2881451" y="2477514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00" name="Straight Arrow Connector 99"/>
          <p:cNvCxnSpPr>
            <a:stCxn id="101" idx="6"/>
            <a:endCxn id="102" idx="2"/>
          </p:cNvCxnSpPr>
          <p:nvPr/>
        </p:nvCxnSpPr>
        <p:spPr>
          <a:xfrm>
            <a:off x="2324300" y="2477514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1" name="Oval 100"/>
          <p:cNvSpPr/>
          <p:nvPr/>
        </p:nvSpPr>
        <p:spPr>
          <a:xfrm>
            <a:off x="22098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8573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2324188" y="2164370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387613" y="11331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390386" y="14187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762000" y="1133128"/>
            <a:ext cx="1546191" cy="834596"/>
            <a:chOff x="1425609" y="2590800"/>
            <a:chExt cx="1546191" cy="834596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10" name="Rectangle 109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1" name="Elbow Connector 110"/>
            <p:cNvCxnSpPr>
              <a:endCxn id="110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12" name="Straight Connector 111"/>
          <p:cNvCxnSpPr/>
          <p:nvPr/>
        </p:nvCxnSpPr>
        <p:spPr>
          <a:xfrm>
            <a:off x="2881451" y="14760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>
            <a:stCxn id="114" idx="6"/>
            <a:endCxn id="115" idx="2"/>
          </p:cNvCxnSpPr>
          <p:nvPr/>
        </p:nvCxnSpPr>
        <p:spPr>
          <a:xfrm>
            <a:off x="2324300" y="14760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4" name="Oval 113"/>
          <p:cNvSpPr/>
          <p:nvPr/>
        </p:nvSpPr>
        <p:spPr>
          <a:xfrm>
            <a:off x="22098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28573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2324188" y="11628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228600" y="1295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28600" y="2438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62000" y="3190528"/>
            <a:ext cx="1546191" cy="834596"/>
            <a:chOff x="1425609" y="2590800"/>
            <a:chExt cx="1546191" cy="834596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23" name="Rectangle 122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4" name="Elbow Connector 123"/>
            <p:cNvCxnSpPr>
              <a:endCxn id="123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25" name="Straight Connector 124"/>
          <p:cNvCxnSpPr/>
          <p:nvPr/>
        </p:nvCxnSpPr>
        <p:spPr>
          <a:xfrm>
            <a:off x="2881451" y="35334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6" name="Straight Arrow Connector 125"/>
          <p:cNvCxnSpPr>
            <a:stCxn id="127" idx="6"/>
            <a:endCxn id="128" idx="2"/>
          </p:cNvCxnSpPr>
          <p:nvPr/>
        </p:nvCxnSpPr>
        <p:spPr>
          <a:xfrm>
            <a:off x="2324300" y="35334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27" name="Oval 126"/>
          <p:cNvSpPr/>
          <p:nvPr/>
        </p:nvSpPr>
        <p:spPr>
          <a:xfrm>
            <a:off x="22098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28573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2324188" y="32202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228600" y="3418422"/>
            <a:ext cx="322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5562600" y="174272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 + BC + AC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792103" y="980728"/>
            <a:ext cx="1313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l-G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δ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5562600" y="364306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C(A + B) + ~C(AB)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143000" y="448592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114800" y="5705128"/>
            <a:ext cx="381000" cy="53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004331" y="990908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781681" y="6453336"/>
            <a:ext cx="567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Fast Bulk Bitwise AND and OR in DRAM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”, IEEE CAL 2015.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4300D7-4C93-FF54-E6B7-06157609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3" grpId="1" animBg="1"/>
      <p:bldP spid="90" grpId="0"/>
      <p:bldP spid="91" grpId="0"/>
      <p:bldP spid="92" grpId="0"/>
      <p:bldP spid="104" grpId="0" animBg="1"/>
      <p:bldP spid="104" grpId="1" animBg="1"/>
      <p:bldP spid="131" grpId="0" animBg="1"/>
      <p:bldP spid="132" grpId="0"/>
      <p:bldP spid="132" grpId="1"/>
      <p:bldP spid="133" grpId="0" animBg="1"/>
      <p:bldP spid="134" grpId="0"/>
      <p:bldP spid="135" grpId="0"/>
      <p:bldP spid="13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196"/>
            <a:ext cx="9144000" cy="43116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48B25E3-41A3-0768-B44E-926135F0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8B7DCEA-A9B4-10D0-B359-75075193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701" y="6021288"/>
            <a:ext cx="9284914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Ambit: In-Memory Accelerator for Bulk Bitwise Operations using Commodity DRAM Technology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MICRO 2017.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5316"/>
            <a:ext cx="8748346" cy="4675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51561"/>
            <a:ext cx="62865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6B7DB-EBDD-9B4B-9807-2B4EEC012BDE}"/>
              </a:ext>
            </a:extLst>
          </p:cNvPr>
          <p:cNvSpPr txBox="1"/>
          <p:nvPr/>
        </p:nvSpPr>
        <p:spPr>
          <a:xfrm>
            <a:off x="3327958" y="3158578"/>
            <a:ext cx="564609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&gt;4-12X Performance Improvement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E82857B-9A78-59C0-626C-3E49396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6603CAC-ACEC-EDED-292E-BAD1CA56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5B4AC-3067-8A48-B04D-4A3092EA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52509"/>
            <a:ext cx="9144000" cy="223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AD922-3006-1641-B426-161305FF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18" y="943305"/>
            <a:ext cx="3103364" cy="3352881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43F166FA-0C1A-DF5B-D65D-7C9A90A8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2C366-3F5D-51C8-0CFE-47D8124FE1A6}"/>
              </a:ext>
            </a:extLst>
          </p:cNvPr>
          <p:cNvSpPr txBox="1"/>
          <p:nvPr/>
        </p:nvSpPr>
        <p:spPr>
          <a:xfrm>
            <a:off x="3187666" y="6488668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[Kwong+ IEEE S&amp;P 2020]</a:t>
            </a:r>
          </a:p>
        </p:txBody>
      </p:sp>
    </p:spTree>
    <p:extLst>
      <p:ext uri="{BB962C8B-B14F-4D97-AF65-F5344CB8AC3E}">
        <p14:creationId xmlns:p14="http://schemas.microsoft.com/office/powerpoint/2010/main" val="238321530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D0A4-432D-E0EA-B96E-8E965408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0DDC-5A46-F077-BE6D-020594FC8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Processing near/using memory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/>
              <a:t>is a promising computation paradigm</a:t>
            </a:r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r>
              <a:rPr lang="en-US" sz="4000" dirty="0"/>
              <a:t>Distributing execution across</a:t>
            </a:r>
          </a:p>
          <a:p>
            <a:pPr marL="122238" indent="0" algn="ctr">
              <a:buNone/>
            </a:pPr>
            <a:r>
              <a:rPr lang="en-US" sz="4000" dirty="0"/>
              <a:t>CPU, GPU, </a:t>
            </a:r>
            <a:r>
              <a:rPr lang="en-US" sz="4000" dirty="0" err="1"/>
              <a:t>PnM</a:t>
            </a:r>
            <a:r>
              <a:rPr lang="en-US" sz="4000" dirty="0"/>
              <a:t>, and </a:t>
            </a:r>
            <a:r>
              <a:rPr lang="en-US" sz="4000" dirty="0" err="1"/>
              <a:t>PuM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should NOT hurt security and privacy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FDF86-9222-4326-8097-3A809ED7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722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EFE509-E92A-35EE-495E-3C19DC97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Scope (Going Forward)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5F9677-AAA8-6BBD-BA76-3169D708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719804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2F5597"/>
                </a:solidFill>
              </a:rPr>
              <a:t>Scope</a:t>
            </a:r>
            <a:r>
              <a:rPr lang="en-US" sz="2800" b="1" dirty="0">
                <a:solidFill>
                  <a:srgbClr val="2F5597"/>
                </a:solidFill>
              </a:rPr>
              <a:t>: </a:t>
            </a:r>
            <a:r>
              <a:rPr lang="en-US" sz="2800" dirty="0">
                <a:solidFill>
                  <a:srgbClr val="2F5597"/>
                </a:solidFill>
              </a:rPr>
              <a:t>Confidentiality, integrity, and availability in large-scale &amp; vastly-shared processing in memory and 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990063"/>
                </a:solidFill>
              </a:rPr>
              <a:t>Confidentiality</a:t>
            </a:r>
            <a:r>
              <a:rPr lang="en-US" sz="2800" b="1" dirty="0">
                <a:solidFill>
                  <a:srgbClr val="990063"/>
                </a:solidFill>
              </a:rPr>
              <a:t>:</a:t>
            </a:r>
            <a:r>
              <a:rPr lang="en-US" sz="2800" dirty="0">
                <a:solidFill>
                  <a:srgbClr val="990063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Physical isolation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Architecture support for encryption in memory/storage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1F73C7"/>
                </a:solidFill>
              </a:rPr>
              <a:t>Integrity</a:t>
            </a:r>
            <a:r>
              <a:rPr lang="en-US" sz="2800" b="1" dirty="0">
                <a:solidFill>
                  <a:srgbClr val="1F73C7"/>
                </a:solidFill>
              </a:rPr>
              <a:t>:</a:t>
            </a:r>
            <a:r>
              <a:rPr lang="en-US" sz="2800" dirty="0">
                <a:solidFill>
                  <a:srgbClr val="1F73C7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In-field patchable and dynamically tunable maintenance mechanisms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Integrity check and efficient roll-back mechanisms 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0508CE"/>
                </a:solidFill>
              </a:rPr>
              <a:t>Availability</a:t>
            </a:r>
            <a:r>
              <a:rPr lang="en-US" sz="2800" b="1" dirty="0">
                <a:solidFill>
                  <a:srgbClr val="0508CE"/>
                </a:solidFill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Intelligent scheduling and fairness mechanisms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Adaptive maintenance supported with online profiling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55FF0-40FC-DBDC-E62A-13E42E77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4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032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163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512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164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2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402761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822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990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7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30432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F98D-E235-E44D-A6C0-AEE698D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32E6C-A832-7F43-84D9-9C9C4582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45887"/>
            <a:ext cx="8682217" cy="2493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05D6E-CDEE-9C42-9EF6-D0DFEF18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030"/>
            <a:ext cx="9144000" cy="2168769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CA675CC-8EA3-9F97-C747-BAA561D8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2D937-CDE9-96A5-E928-9A0B9681300E}"/>
              </a:ext>
            </a:extLst>
          </p:cNvPr>
          <p:cNvSpPr txBox="1"/>
          <p:nvPr/>
        </p:nvSpPr>
        <p:spPr>
          <a:xfrm>
            <a:off x="2952919" y="6463372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[Hong+ USENIX Security 2019]</a:t>
            </a:r>
          </a:p>
        </p:txBody>
      </p:sp>
    </p:spTree>
    <p:extLst>
      <p:ext uri="{BB962C8B-B14F-4D97-AF65-F5344CB8AC3E}">
        <p14:creationId xmlns:p14="http://schemas.microsoft.com/office/powerpoint/2010/main" val="32606065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086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05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172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2413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173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12610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174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Self-Managing DRAM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3EF96D7-7A70-4847-B668-D4A912850C4C}"/>
              </a:ext>
            </a:extLst>
          </p:cNvPr>
          <p:cNvSpPr txBox="1">
            <a:spLocks/>
          </p:cNvSpPr>
          <p:nvPr/>
        </p:nvSpPr>
        <p:spPr>
          <a:xfrm>
            <a:off x="-1" y="2437858"/>
            <a:ext cx="9153512" cy="346937"/>
          </a:xfrm>
          <a:prstGeom prst="rect">
            <a:avLst/>
          </a:prstGeom>
          <a:solidFill>
            <a:srgbClr val="FEECEC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Implementing 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mechanisms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often requires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difficult-to-realize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0" y="1075463"/>
            <a:ext cx="9144000" cy="1363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three major DRAM maintenance operations: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Refresh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 Protection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E6F10D1-B950-3746-1A16-244243F85759}"/>
              </a:ext>
            </a:extLst>
          </p:cNvPr>
          <p:cNvSpPr txBox="1">
            <a:spLocks/>
          </p:cNvSpPr>
          <p:nvPr/>
        </p:nvSpPr>
        <p:spPr>
          <a:xfrm>
            <a:off x="0" y="2890048"/>
            <a:ext cx="3584122" cy="346937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Self-Managing DRAM (SMD)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E12945D-DF96-6D1C-AF3D-04BA61A0DBA6}"/>
              </a:ext>
            </a:extLst>
          </p:cNvPr>
          <p:cNvSpPr txBox="1">
            <a:spLocks/>
          </p:cNvSpPr>
          <p:nvPr/>
        </p:nvSpPr>
        <p:spPr>
          <a:xfrm>
            <a:off x="0" y="3348379"/>
            <a:ext cx="3683237" cy="2292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implementing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no further changes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DRAM interface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b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controller</a:t>
            </a:r>
            <a:endParaRPr lang="en-US" sz="1800" b="1" i="1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2" y="5782537"/>
            <a:ext cx="9143999" cy="567464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SMD-based </a:t>
            </a:r>
            <a:r>
              <a:rPr lang="en-US" i="1" dirty="0">
                <a:solidFill>
                  <a:srgbClr val="0070C0"/>
                </a:solidFill>
                <a:latin typeface="Cambria" panose="02040503050406030204" pitchFamily="18" charset="0"/>
              </a:rPr>
              <a:t>maintenance operations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provide significant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performance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energy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benefits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across many system configurations and workloads</a:t>
            </a:r>
            <a:endParaRPr lang="en-CH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122" y="3054830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7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45" grpId="0"/>
      <p:bldP spid="51" grpId="0" animBg="1"/>
      <p:bldP spid="10" grpId="0" animBg="1"/>
      <p:bldP spid="68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37301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5F6A-4567-F318-11B6-DF5A467B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Key Observation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Mitigating DRAM read disturbance causes delays in memory accesses</a:t>
            </a:r>
          </a:p>
          <a:p>
            <a:r>
              <a:rPr lang="en-US" b="1" u="sng" dirty="0">
                <a:solidFill>
                  <a:srgbClr val="C00000"/>
                </a:solidFill>
              </a:rPr>
              <a:t>Our Exploit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Denial of memory service is possible via triggering mitigation mechanisms</a:t>
            </a:r>
          </a:p>
          <a:p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9518" y="6302123"/>
            <a:ext cx="7152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 A. Giray </a:t>
            </a:r>
            <a:r>
              <a:rPr lang="en-US" sz="1050" dirty="0" err="1">
                <a:latin typeface="Cambria" panose="02040503050406030204" pitchFamily="18" charset="0"/>
              </a:rPr>
              <a:t>Yağlıkçı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 İsmail Emir </a:t>
            </a:r>
            <a:r>
              <a:rPr lang="en-US" sz="1050" dirty="0" err="1">
                <a:latin typeface="Cambria" panose="02040503050406030204" pitchFamily="18" charset="0"/>
              </a:rPr>
              <a:t>Yüksel</a:t>
            </a:r>
            <a:r>
              <a:rPr lang="en-US" sz="1050" dirty="0">
                <a:latin typeface="Cambria" panose="02040503050406030204" pitchFamily="18" charset="0"/>
              </a:rPr>
              <a:t>, Yahya Can </a:t>
            </a:r>
            <a:r>
              <a:rPr lang="en-US" sz="1050" dirty="0" err="1">
                <a:latin typeface="Cambria" panose="02040503050406030204" pitchFamily="18" charset="0"/>
              </a:rPr>
              <a:t>Tuğrul</a:t>
            </a:r>
            <a:r>
              <a:rPr lang="en-US" sz="1050" dirty="0">
                <a:latin typeface="Cambria" panose="02040503050406030204" pitchFamily="18" charset="0"/>
              </a:rPr>
              <a:t>, Konstantinos </a:t>
            </a:r>
            <a:r>
              <a:rPr lang="en-US" sz="1050" dirty="0" err="1">
                <a:latin typeface="Cambria" panose="02040503050406030204" pitchFamily="18" charset="0"/>
              </a:rPr>
              <a:t>Kanellopoulos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Oğuz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Ergin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2877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259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5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06CA-6278-A142-A76D-9CA853A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2" y="857105"/>
            <a:ext cx="7920558" cy="1911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D59EF-DDD3-BB48-80CD-308D55AA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8" y="2768552"/>
            <a:ext cx="7812360" cy="327785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028D9CA-6491-7ED0-D33B-1197483C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5FAF-6427-54A2-A349-A20E9CC517D9}"/>
              </a:ext>
            </a:extLst>
          </p:cNvPr>
          <p:cNvSpPr txBox="1"/>
          <p:nvPr/>
        </p:nvSpPr>
        <p:spPr>
          <a:xfrm>
            <a:off x="3038681" y="6463372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[Yao+ USENIX Security 2020]</a:t>
            </a:r>
          </a:p>
        </p:txBody>
      </p:sp>
    </p:spTree>
    <p:extLst>
      <p:ext uri="{BB962C8B-B14F-4D97-AF65-F5344CB8AC3E}">
        <p14:creationId xmlns:p14="http://schemas.microsoft.com/office/powerpoint/2010/main" val="19637523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01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CC406-6667-AF3D-3175-012AFE1353A3}"/>
              </a:ext>
            </a:extLst>
          </p:cNvPr>
          <p:cNvSpPr/>
          <p:nvPr/>
        </p:nvSpPr>
        <p:spPr>
          <a:xfrm>
            <a:off x="0" y="3038879"/>
            <a:ext cx="9144000" cy="7802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37844-DC7B-09D7-D478-64D97E68288F}"/>
              </a:ext>
            </a:extLst>
          </p:cNvPr>
          <p:cNvSpPr txBox="1"/>
          <p:nvPr/>
        </p:nvSpPr>
        <p:spPr>
          <a:xfrm>
            <a:off x="2965567" y="3075057"/>
            <a:ext cx="3212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1080149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C0A5-7F66-393A-65CB-6726BD9E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and Honorable Mentions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CAFD-41B7-90D6-0E3F-7BD1A98E6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75" y="965201"/>
            <a:ext cx="8074124" cy="5336922"/>
          </a:xfrm>
        </p:spPr>
        <p:txBody>
          <a:bodyPr/>
          <a:lstStyle/>
          <a:p>
            <a:endParaRPr lang="en-US" dirty="0"/>
          </a:p>
          <a:p>
            <a:pPr marL="122238" indent="0">
              <a:buNone/>
            </a:pPr>
            <a:r>
              <a:rPr lang="en-US" b="1" u="sng" dirty="0"/>
              <a:t>BlockHammer</a:t>
            </a:r>
            <a:r>
              <a:rPr lang="en-US" b="1" dirty="0"/>
              <a:t>: </a:t>
            </a:r>
            <a:r>
              <a:rPr lang="en-US" dirty="0"/>
              <a:t>One of four finalists</a:t>
            </a:r>
            <a:br>
              <a:rPr lang="en-US" dirty="0"/>
            </a:br>
            <a:r>
              <a:rPr lang="en-US" b="1" dirty="0"/>
              <a:t>Intel Hardware Security Academic Awards</a:t>
            </a:r>
            <a:r>
              <a:rPr lang="en-US" dirty="0"/>
              <a:t> in 2022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r>
              <a:rPr lang="en-US" b="1" u="sng" dirty="0" err="1"/>
              <a:t>Svärd</a:t>
            </a:r>
            <a:r>
              <a:rPr lang="en-US" b="1" dirty="0"/>
              <a:t>: </a:t>
            </a:r>
            <a:r>
              <a:rPr lang="en-US" dirty="0"/>
              <a:t>First place </a:t>
            </a:r>
            <a:br>
              <a:rPr lang="en-US" dirty="0"/>
            </a:br>
            <a:r>
              <a:rPr lang="en-US" b="1" dirty="0"/>
              <a:t>ACM SRC (PACT) </a:t>
            </a:r>
            <a:r>
              <a:rPr lang="en-US" dirty="0"/>
              <a:t>in 2023 (grand final is ongoing)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sz="2800" dirty="0"/>
          </a:p>
          <a:p>
            <a:pPr marL="122238" indent="0">
              <a:buNone/>
            </a:pPr>
            <a:r>
              <a:rPr lang="en-US" b="1" u="sng" dirty="0"/>
              <a:t>Thesis</a:t>
            </a:r>
            <a:r>
              <a:rPr lang="en-US" b="1" dirty="0"/>
              <a:t>: </a:t>
            </a:r>
            <a:r>
              <a:rPr lang="en-US" dirty="0"/>
              <a:t>One of five finalists (ongoing)</a:t>
            </a:r>
            <a:br>
              <a:rPr lang="en-US" dirty="0"/>
            </a:br>
            <a:r>
              <a:rPr lang="en-US" b="1" dirty="0"/>
              <a:t>HOST Ph.D. Dissertation Competition </a:t>
            </a:r>
            <a:r>
              <a:rPr lang="en-US" dirty="0"/>
              <a:t>in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5B1A8-7292-EBA6-7A29-E61417B5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34144-0B60-08B7-262A-E691ECD8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8" t="17368" r="22699" b="29451"/>
          <a:stretch/>
        </p:blipFill>
        <p:spPr>
          <a:xfrm>
            <a:off x="106026" y="1293260"/>
            <a:ext cx="925786" cy="914400"/>
          </a:xfrm>
          <a:prstGeom prst="ellipse">
            <a:avLst/>
          </a:prstGeom>
        </p:spPr>
      </p:pic>
      <p:pic>
        <p:nvPicPr>
          <p:cNvPr id="9" name="Picture 8" descr="A circle with white circles&#10;&#10;Description automatically generated">
            <a:extLst>
              <a:ext uri="{FF2B5EF4-FFF2-40B4-BE49-F238E27FC236}">
                <a16:creationId xmlns:a16="http://schemas.microsoft.com/office/drawing/2014/main" id="{AF6B4D2B-2082-C0DF-0B2F-5594DC940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136445" y="302552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erson sitting at a desk with a hammer over his head&#10;&#10;Description automatically generated">
            <a:extLst>
              <a:ext uri="{FF2B5EF4-FFF2-40B4-BE49-F238E27FC236}">
                <a16:creationId xmlns:a16="http://schemas.microsoft.com/office/drawing/2014/main" id="{223784CB-4633-76B3-E111-32C2AD0D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75" y="4767679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3800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903" y="4291468"/>
            <a:ext cx="90402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u="sng" dirty="0">
                <a:solidFill>
                  <a:srgbClr val="0071C5"/>
                </a:solidFill>
                <a:latin typeface="Cambria" panose="02040503050406030204" pitchFamily="18" charset="0"/>
              </a:rPr>
              <a:t>Jawad Haj-Yahya</a:t>
            </a:r>
            <a:r>
              <a:rPr lang="en-US" sz="2600" i="1" dirty="0">
                <a:latin typeface="Cambria" panose="02040503050406030204" pitchFamily="18" charset="0"/>
              </a:rPr>
              <a:t> </a:t>
            </a:r>
            <a:b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latin typeface="Cambria" panose="02040503050406030204" pitchFamily="18" charset="0"/>
              </a:rPr>
              <a:t>Jeremie S. Kim      A. Giray </a:t>
            </a:r>
            <a:r>
              <a:rPr lang="en-US" sz="2400" i="1" dirty="0" err="1">
                <a:latin typeface="Cambria" panose="02040503050406030204" pitchFamily="18" charset="0"/>
              </a:rPr>
              <a:t>Yağlıkçı</a:t>
            </a:r>
            <a:r>
              <a:rPr lang="en-US" sz="2400" i="1" dirty="0">
                <a:latin typeface="Cambria" panose="02040503050406030204" pitchFamily="18" charset="0"/>
              </a:rPr>
              <a:t>      Ivan Puddu      Lois Orosa </a:t>
            </a:r>
          </a:p>
          <a:p>
            <a:pPr algn="ctr"/>
            <a:r>
              <a:rPr lang="en-US" sz="2400" i="1" dirty="0">
                <a:latin typeface="Cambria" panose="02040503050406030204" pitchFamily="18" charset="0"/>
              </a:rPr>
              <a:t>Juan Gómez Luna       Mohammed Alser       Onur Mutlu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4095920D-EB2B-4492-B917-CB6BC9649A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57035" y="5157417"/>
            <a:ext cx="4038325" cy="1492303"/>
            <a:chOff x="2817" y="2869"/>
            <a:chExt cx="2928" cy="1082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7DE0BF48-53B9-4C09-A3F3-BEA50B99DE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7" y="2869"/>
              <a:ext cx="2928" cy="1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11FFCDEE-DF16-407D-B902-C904FFDD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7" y="2869"/>
              <a:ext cx="2928" cy="1081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843DB89-946E-48E6-B032-E257D6D2B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3351"/>
              <a:ext cx="217" cy="247"/>
            </a:xfrm>
            <a:custGeom>
              <a:avLst/>
              <a:gdLst>
                <a:gd name="T0" fmla="*/ 68 w 435"/>
                <a:gd name="T1" fmla="*/ 0 h 494"/>
                <a:gd name="T2" fmla="*/ 139 w 435"/>
                <a:gd name="T3" fmla="*/ 0 h 494"/>
                <a:gd name="T4" fmla="*/ 139 w 435"/>
                <a:gd name="T5" fmla="*/ 2 h 494"/>
                <a:gd name="T6" fmla="*/ 78 w 435"/>
                <a:gd name="T7" fmla="*/ 300 h 494"/>
                <a:gd name="T8" fmla="*/ 75 w 435"/>
                <a:gd name="T9" fmla="*/ 325 h 494"/>
                <a:gd name="T10" fmla="*/ 73 w 435"/>
                <a:gd name="T11" fmla="*/ 346 h 494"/>
                <a:gd name="T12" fmla="*/ 78 w 435"/>
                <a:gd name="T13" fmla="*/ 375 h 494"/>
                <a:gd name="T14" fmla="*/ 89 w 435"/>
                <a:gd name="T15" fmla="*/ 398 h 494"/>
                <a:gd name="T16" fmla="*/ 107 w 435"/>
                <a:gd name="T17" fmla="*/ 416 h 494"/>
                <a:gd name="T18" fmla="*/ 131 w 435"/>
                <a:gd name="T19" fmla="*/ 427 h 494"/>
                <a:gd name="T20" fmla="*/ 162 w 435"/>
                <a:gd name="T21" fmla="*/ 430 h 494"/>
                <a:gd name="T22" fmla="*/ 170 w 435"/>
                <a:gd name="T23" fmla="*/ 430 h 494"/>
                <a:gd name="T24" fmla="*/ 185 w 435"/>
                <a:gd name="T25" fmla="*/ 428 h 494"/>
                <a:gd name="T26" fmla="*/ 201 w 435"/>
                <a:gd name="T27" fmla="*/ 425 h 494"/>
                <a:gd name="T28" fmla="*/ 220 w 435"/>
                <a:gd name="T29" fmla="*/ 418 h 494"/>
                <a:gd name="T30" fmla="*/ 240 w 435"/>
                <a:gd name="T31" fmla="*/ 405 h 494"/>
                <a:gd name="T32" fmla="*/ 259 w 435"/>
                <a:gd name="T33" fmla="*/ 389 h 494"/>
                <a:gd name="T34" fmla="*/ 277 w 435"/>
                <a:gd name="T35" fmla="*/ 366 h 494"/>
                <a:gd name="T36" fmla="*/ 293 w 435"/>
                <a:gd name="T37" fmla="*/ 336 h 494"/>
                <a:gd name="T38" fmla="*/ 304 w 435"/>
                <a:gd name="T39" fmla="*/ 298 h 494"/>
                <a:gd name="T40" fmla="*/ 362 w 435"/>
                <a:gd name="T41" fmla="*/ 0 h 494"/>
                <a:gd name="T42" fmla="*/ 435 w 435"/>
                <a:gd name="T43" fmla="*/ 0 h 494"/>
                <a:gd name="T44" fmla="*/ 435 w 435"/>
                <a:gd name="T45" fmla="*/ 2 h 494"/>
                <a:gd name="T46" fmla="*/ 337 w 435"/>
                <a:gd name="T47" fmla="*/ 489 h 494"/>
                <a:gd name="T48" fmla="*/ 268 w 435"/>
                <a:gd name="T49" fmla="*/ 489 h 494"/>
                <a:gd name="T50" fmla="*/ 268 w 435"/>
                <a:gd name="T51" fmla="*/ 487 h 494"/>
                <a:gd name="T52" fmla="*/ 277 w 435"/>
                <a:gd name="T53" fmla="*/ 435 h 494"/>
                <a:gd name="T54" fmla="*/ 249 w 435"/>
                <a:gd name="T55" fmla="*/ 462 h 494"/>
                <a:gd name="T56" fmla="*/ 215 w 435"/>
                <a:gd name="T57" fmla="*/ 480 h 494"/>
                <a:gd name="T58" fmla="*/ 178 w 435"/>
                <a:gd name="T59" fmla="*/ 491 h 494"/>
                <a:gd name="T60" fmla="*/ 135 w 435"/>
                <a:gd name="T61" fmla="*/ 494 h 494"/>
                <a:gd name="T62" fmla="*/ 98 w 435"/>
                <a:gd name="T63" fmla="*/ 489 h 494"/>
                <a:gd name="T64" fmla="*/ 64 w 435"/>
                <a:gd name="T65" fmla="*/ 476 h 494"/>
                <a:gd name="T66" fmla="*/ 37 w 435"/>
                <a:gd name="T67" fmla="*/ 455 h 494"/>
                <a:gd name="T68" fmla="*/ 18 w 435"/>
                <a:gd name="T69" fmla="*/ 428 h 494"/>
                <a:gd name="T70" fmla="*/ 5 w 435"/>
                <a:gd name="T71" fmla="*/ 395 h 494"/>
                <a:gd name="T72" fmla="*/ 0 w 435"/>
                <a:gd name="T73" fmla="*/ 355 h 494"/>
                <a:gd name="T74" fmla="*/ 2 w 435"/>
                <a:gd name="T75" fmla="*/ 332 h 494"/>
                <a:gd name="T76" fmla="*/ 5 w 435"/>
                <a:gd name="T77" fmla="*/ 311 h 494"/>
                <a:gd name="T78" fmla="*/ 7 w 435"/>
                <a:gd name="T79" fmla="*/ 307 h 494"/>
                <a:gd name="T80" fmla="*/ 68 w 435"/>
                <a:gd name="T81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5" h="494">
                  <a:moveTo>
                    <a:pt x="68" y="0"/>
                  </a:moveTo>
                  <a:lnTo>
                    <a:pt x="139" y="0"/>
                  </a:lnTo>
                  <a:lnTo>
                    <a:pt x="139" y="2"/>
                  </a:lnTo>
                  <a:lnTo>
                    <a:pt x="78" y="300"/>
                  </a:lnTo>
                  <a:lnTo>
                    <a:pt x="75" y="325"/>
                  </a:lnTo>
                  <a:lnTo>
                    <a:pt x="73" y="346"/>
                  </a:lnTo>
                  <a:lnTo>
                    <a:pt x="78" y="375"/>
                  </a:lnTo>
                  <a:lnTo>
                    <a:pt x="89" y="398"/>
                  </a:lnTo>
                  <a:lnTo>
                    <a:pt x="107" y="416"/>
                  </a:lnTo>
                  <a:lnTo>
                    <a:pt x="131" y="427"/>
                  </a:lnTo>
                  <a:lnTo>
                    <a:pt x="162" y="430"/>
                  </a:lnTo>
                  <a:lnTo>
                    <a:pt x="170" y="430"/>
                  </a:lnTo>
                  <a:lnTo>
                    <a:pt x="185" y="428"/>
                  </a:lnTo>
                  <a:lnTo>
                    <a:pt x="201" y="425"/>
                  </a:lnTo>
                  <a:lnTo>
                    <a:pt x="220" y="418"/>
                  </a:lnTo>
                  <a:lnTo>
                    <a:pt x="240" y="405"/>
                  </a:lnTo>
                  <a:lnTo>
                    <a:pt x="259" y="389"/>
                  </a:lnTo>
                  <a:lnTo>
                    <a:pt x="277" y="366"/>
                  </a:lnTo>
                  <a:lnTo>
                    <a:pt x="293" y="336"/>
                  </a:lnTo>
                  <a:lnTo>
                    <a:pt x="304" y="298"/>
                  </a:lnTo>
                  <a:lnTo>
                    <a:pt x="362" y="0"/>
                  </a:lnTo>
                  <a:lnTo>
                    <a:pt x="435" y="0"/>
                  </a:lnTo>
                  <a:lnTo>
                    <a:pt x="435" y="2"/>
                  </a:lnTo>
                  <a:lnTo>
                    <a:pt x="337" y="489"/>
                  </a:lnTo>
                  <a:lnTo>
                    <a:pt x="268" y="489"/>
                  </a:lnTo>
                  <a:lnTo>
                    <a:pt x="268" y="487"/>
                  </a:lnTo>
                  <a:lnTo>
                    <a:pt x="277" y="435"/>
                  </a:lnTo>
                  <a:lnTo>
                    <a:pt x="249" y="462"/>
                  </a:lnTo>
                  <a:lnTo>
                    <a:pt x="215" y="480"/>
                  </a:lnTo>
                  <a:lnTo>
                    <a:pt x="178" y="491"/>
                  </a:lnTo>
                  <a:lnTo>
                    <a:pt x="135" y="494"/>
                  </a:lnTo>
                  <a:lnTo>
                    <a:pt x="98" y="489"/>
                  </a:lnTo>
                  <a:lnTo>
                    <a:pt x="64" y="476"/>
                  </a:lnTo>
                  <a:lnTo>
                    <a:pt x="37" y="455"/>
                  </a:lnTo>
                  <a:lnTo>
                    <a:pt x="18" y="428"/>
                  </a:lnTo>
                  <a:lnTo>
                    <a:pt x="5" y="395"/>
                  </a:lnTo>
                  <a:lnTo>
                    <a:pt x="0" y="355"/>
                  </a:lnTo>
                  <a:lnTo>
                    <a:pt x="2" y="332"/>
                  </a:lnTo>
                  <a:lnTo>
                    <a:pt x="5" y="311"/>
                  </a:lnTo>
                  <a:lnTo>
                    <a:pt x="7" y="30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B89A9A8-14D8-4FEF-9BE4-1230E6B01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" y="3348"/>
              <a:ext cx="199" cy="247"/>
            </a:xfrm>
            <a:custGeom>
              <a:avLst/>
              <a:gdLst>
                <a:gd name="T0" fmla="*/ 289 w 397"/>
                <a:gd name="T1" fmla="*/ 0 h 495"/>
                <a:gd name="T2" fmla="*/ 321 w 397"/>
                <a:gd name="T3" fmla="*/ 2 h 495"/>
                <a:gd name="T4" fmla="*/ 350 w 397"/>
                <a:gd name="T5" fmla="*/ 11 h 495"/>
                <a:gd name="T6" fmla="*/ 374 w 397"/>
                <a:gd name="T7" fmla="*/ 25 h 495"/>
                <a:gd name="T8" fmla="*/ 396 w 397"/>
                <a:gd name="T9" fmla="*/ 45 h 495"/>
                <a:gd name="T10" fmla="*/ 397 w 397"/>
                <a:gd name="T11" fmla="*/ 47 h 495"/>
                <a:gd name="T12" fmla="*/ 339 w 397"/>
                <a:gd name="T13" fmla="*/ 98 h 495"/>
                <a:gd name="T14" fmla="*/ 339 w 397"/>
                <a:gd name="T15" fmla="*/ 96 h 495"/>
                <a:gd name="T16" fmla="*/ 319 w 397"/>
                <a:gd name="T17" fmla="*/ 79 h 495"/>
                <a:gd name="T18" fmla="*/ 296 w 397"/>
                <a:gd name="T19" fmla="*/ 66 h 495"/>
                <a:gd name="T20" fmla="*/ 270 w 397"/>
                <a:gd name="T21" fmla="*/ 63 h 495"/>
                <a:gd name="T22" fmla="*/ 238 w 397"/>
                <a:gd name="T23" fmla="*/ 68 h 495"/>
                <a:gd name="T24" fmla="*/ 208 w 397"/>
                <a:gd name="T25" fmla="*/ 80 h 495"/>
                <a:gd name="T26" fmla="*/ 181 w 397"/>
                <a:gd name="T27" fmla="*/ 100 h 495"/>
                <a:gd name="T28" fmla="*/ 158 w 397"/>
                <a:gd name="T29" fmla="*/ 127 h 495"/>
                <a:gd name="T30" fmla="*/ 142 w 397"/>
                <a:gd name="T31" fmla="*/ 159 h 495"/>
                <a:gd name="T32" fmla="*/ 131 w 397"/>
                <a:gd name="T33" fmla="*/ 194 h 495"/>
                <a:gd name="T34" fmla="*/ 71 w 397"/>
                <a:gd name="T35" fmla="*/ 495 h 495"/>
                <a:gd name="T36" fmla="*/ 0 w 397"/>
                <a:gd name="T37" fmla="*/ 495 h 495"/>
                <a:gd name="T38" fmla="*/ 0 w 397"/>
                <a:gd name="T39" fmla="*/ 493 h 495"/>
                <a:gd name="T40" fmla="*/ 98 w 397"/>
                <a:gd name="T41" fmla="*/ 6 h 495"/>
                <a:gd name="T42" fmla="*/ 167 w 397"/>
                <a:gd name="T43" fmla="*/ 6 h 495"/>
                <a:gd name="T44" fmla="*/ 167 w 397"/>
                <a:gd name="T45" fmla="*/ 8 h 495"/>
                <a:gd name="T46" fmla="*/ 156 w 397"/>
                <a:gd name="T47" fmla="*/ 61 h 495"/>
                <a:gd name="T48" fmla="*/ 183 w 397"/>
                <a:gd name="T49" fmla="*/ 36 h 495"/>
                <a:gd name="T50" fmla="*/ 215 w 397"/>
                <a:gd name="T51" fmla="*/ 16 h 495"/>
                <a:gd name="T52" fmla="*/ 250 w 397"/>
                <a:gd name="T53" fmla="*/ 4 h 495"/>
                <a:gd name="T54" fmla="*/ 289 w 397"/>
                <a:gd name="T5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495">
                  <a:moveTo>
                    <a:pt x="289" y="0"/>
                  </a:moveTo>
                  <a:lnTo>
                    <a:pt x="321" y="2"/>
                  </a:lnTo>
                  <a:lnTo>
                    <a:pt x="350" y="11"/>
                  </a:lnTo>
                  <a:lnTo>
                    <a:pt x="374" y="25"/>
                  </a:lnTo>
                  <a:lnTo>
                    <a:pt x="396" y="45"/>
                  </a:lnTo>
                  <a:lnTo>
                    <a:pt x="397" y="47"/>
                  </a:lnTo>
                  <a:lnTo>
                    <a:pt x="339" y="98"/>
                  </a:lnTo>
                  <a:lnTo>
                    <a:pt x="339" y="96"/>
                  </a:lnTo>
                  <a:lnTo>
                    <a:pt x="319" y="79"/>
                  </a:lnTo>
                  <a:lnTo>
                    <a:pt x="296" y="66"/>
                  </a:lnTo>
                  <a:lnTo>
                    <a:pt x="270" y="63"/>
                  </a:lnTo>
                  <a:lnTo>
                    <a:pt x="238" y="68"/>
                  </a:lnTo>
                  <a:lnTo>
                    <a:pt x="208" y="80"/>
                  </a:lnTo>
                  <a:lnTo>
                    <a:pt x="181" y="100"/>
                  </a:lnTo>
                  <a:lnTo>
                    <a:pt x="158" y="127"/>
                  </a:lnTo>
                  <a:lnTo>
                    <a:pt x="142" y="159"/>
                  </a:lnTo>
                  <a:lnTo>
                    <a:pt x="131" y="194"/>
                  </a:lnTo>
                  <a:lnTo>
                    <a:pt x="71" y="495"/>
                  </a:lnTo>
                  <a:lnTo>
                    <a:pt x="0" y="495"/>
                  </a:lnTo>
                  <a:lnTo>
                    <a:pt x="0" y="493"/>
                  </a:lnTo>
                  <a:lnTo>
                    <a:pt x="98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56" y="61"/>
                  </a:lnTo>
                  <a:lnTo>
                    <a:pt x="183" y="36"/>
                  </a:lnTo>
                  <a:lnTo>
                    <a:pt x="215" y="16"/>
                  </a:lnTo>
                  <a:lnTo>
                    <a:pt x="250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20BF5A0-5D7C-4C91-92B9-684F783E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" y="3351"/>
              <a:ext cx="218" cy="244"/>
            </a:xfrm>
            <a:custGeom>
              <a:avLst/>
              <a:gdLst>
                <a:gd name="T0" fmla="*/ 105 w 435"/>
                <a:gd name="T1" fmla="*/ 0 h 489"/>
                <a:gd name="T2" fmla="*/ 435 w 435"/>
                <a:gd name="T3" fmla="*/ 0 h 489"/>
                <a:gd name="T4" fmla="*/ 422 w 435"/>
                <a:gd name="T5" fmla="*/ 58 h 489"/>
                <a:gd name="T6" fmla="*/ 422 w 435"/>
                <a:gd name="T7" fmla="*/ 60 h 489"/>
                <a:gd name="T8" fmla="*/ 98 w 435"/>
                <a:gd name="T9" fmla="*/ 425 h 489"/>
                <a:gd name="T10" fmla="*/ 355 w 435"/>
                <a:gd name="T11" fmla="*/ 425 h 489"/>
                <a:gd name="T12" fmla="*/ 342 w 435"/>
                <a:gd name="T13" fmla="*/ 489 h 489"/>
                <a:gd name="T14" fmla="*/ 0 w 435"/>
                <a:gd name="T15" fmla="*/ 489 h 489"/>
                <a:gd name="T16" fmla="*/ 11 w 435"/>
                <a:gd name="T17" fmla="*/ 428 h 489"/>
                <a:gd name="T18" fmla="*/ 12 w 435"/>
                <a:gd name="T19" fmla="*/ 428 h 489"/>
                <a:gd name="T20" fmla="*/ 334 w 435"/>
                <a:gd name="T21" fmla="*/ 62 h 489"/>
                <a:gd name="T22" fmla="*/ 92 w 435"/>
                <a:gd name="T23" fmla="*/ 62 h 489"/>
                <a:gd name="T24" fmla="*/ 92 w 435"/>
                <a:gd name="T25" fmla="*/ 62 h 489"/>
                <a:gd name="T26" fmla="*/ 105 w 435"/>
                <a:gd name="T27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489">
                  <a:moveTo>
                    <a:pt x="105" y="0"/>
                  </a:moveTo>
                  <a:lnTo>
                    <a:pt x="435" y="0"/>
                  </a:lnTo>
                  <a:lnTo>
                    <a:pt x="422" y="58"/>
                  </a:lnTo>
                  <a:lnTo>
                    <a:pt x="422" y="60"/>
                  </a:lnTo>
                  <a:lnTo>
                    <a:pt x="98" y="425"/>
                  </a:lnTo>
                  <a:lnTo>
                    <a:pt x="355" y="425"/>
                  </a:lnTo>
                  <a:lnTo>
                    <a:pt x="342" y="489"/>
                  </a:lnTo>
                  <a:lnTo>
                    <a:pt x="0" y="489"/>
                  </a:lnTo>
                  <a:lnTo>
                    <a:pt x="11" y="428"/>
                  </a:lnTo>
                  <a:lnTo>
                    <a:pt x="12" y="428"/>
                  </a:lnTo>
                  <a:lnTo>
                    <a:pt x="334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61CA3AA-41FF-48C1-9F16-A63945C5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" y="3351"/>
              <a:ext cx="83" cy="244"/>
            </a:xfrm>
            <a:custGeom>
              <a:avLst/>
              <a:gdLst>
                <a:gd name="T0" fmla="*/ 98 w 167"/>
                <a:gd name="T1" fmla="*/ 0 h 489"/>
                <a:gd name="T2" fmla="*/ 167 w 167"/>
                <a:gd name="T3" fmla="*/ 0 h 489"/>
                <a:gd name="T4" fmla="*/ 71 w 167"/>
                <a:gd name="T5" fmla="*/ 489 h 489"/>
                <a:gd name="T6" fmla="*/ 0 w 167"/>
                <a:gd name="T7" fmla="*/ 489 h 489"/>
                <a:gd name="T8" fmla="*/ 0 w 167"/>
                <a:gd name="T9" fmla="*/ 487 h 489"/>
                <a:gd name="T10" fmla="*/ 98 w 167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489">
                  <a:moveTo>
                    <a:pt x="98" y="0"/>
                  </a:moveTo>
                  <a:lnTo>
                    <a:pt x="167" y="0"/>
                  </a:lnTo>
                  <a:lnTo>
                    <a:pt x="71" y="489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EAFF5EB-4343-48AA-B386-FF2F6D0C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" y="3239"/>
              <a:ext cx="216" cy="356"/>
            </a:xfrm>
            <a:custGeom>
              <a:avLst/>
              <a:gdLst>
                <a:gd name="T0" fmla="*/ 144 w 433"/>
                <a:gd name="T1" fmla="*/ 0 h 713"/>
                <a:gd name="T2" fmla="*/ 215 w 433"/>
                <a:gd name="T3" fmla="*/ 0 h 713"/>
                <a:gd name="T4" fmla="*/ 160 w 433"/>
                <a:gd name="T5" fmla="*/ 272 h 713"/>
                <a:gd name="T6" fmla="*/ 188 w 433"/>
                <a:gd name="T7" fmla="*/ 249 h 713"/>
                <a:gd name="T8" fmla="*/ 220 w 433"/>
                <a:gd name="T9" fmla="*/ 231 h 713"/>
                <a:gd name="T10" fmla="*/ 257 w 433"/>
                <a:gd name="T11" fmla="*/ 220 h 713"/>
                <a:gd name="T12" fmla="*/ 298 w 433"/>
                <a:gd name="T13" fmla="*/ 218 h 713"/>
                <a:gd name="T14" fmla="*/ 337 w 433"/>
                <a:gd name="T15" fmla="*/ 222 h 713"/>
                <a:gd name="T16" fmla="*/ 369 w 433"/>
                <a:gd name="T17" fmla="*/ 234 h 713"/>
                <a:gd name="T18" fmla="*/ 396 w 433"/>
                <a:gd name="T19" fmla="*/ 256 h 713"/>
                <a:gd name="T20" fmla="*/ 417 w 433"/>
                <a:gd name="T21" fmla="*/ 282 h 713"/>
                <a:gd name="T22" fmla="*/ 429 w 433"/>
                <a:gd name="T23" fmla="*/ 316 h 713"/>
                <a:gd name="T24" fmla="*/ 433 w 433"/>
                <a:gd name="T25" fmla="*/ 355 h 713"/>
                <a:gd name="T26" fmla="*/ 431 w 433"/>
                <a:gd name="T27" fmla="*/ 380 h 713"/>
                <a:gd name="T28" fmla="*/ 428 w 433"/>
                <a:gd name="T29" fmla="*/ 405 h 713"/>
                <a:gd name="T30" fmla="*/ 366 w 433"/>
                <a:gd name="T31" fmla="*/ 713 h 713"/>
                <a:gd name="T32" fmla="*/ 295 w 433"/>
                <a:gd name="T33" fmla="*/ 713 h 713"/>
                <a:gd name="T34" fmla="*/ 355 w 433"/>
                <a:gd name="T35" fmla="*/ 410 h 713"/>
                <a:gd name="T36" fmla="*/ 358 w 433"/>
                <a:gd name="T37" fmla="*/ 387 h 713"/>
                <a:gd name="T38" fmla="*/ 360 w 433"/>
                <a:gd name="T39" fmla="*/ 366 h 713"/>
                <a:gd name="T40" fmla="*/ 357 w 433"/>
                <a:gd name="T41" fmla="*/ 336 h 713"/>
                <a:gd name="T42" fmla="*/ 346 w 433"/>
                <a:gd name="T43" fmla="*/ 313 h 713"/>
                <a:gd name="T44" fmla="*/ 328 w 433"/>
                <a:gd name="T45" fmla="*/ 295 h 713"/>
                <a:gd name="T46" fmla="*/ 303 w 433"/>
                <a:gd name="T47" fmla="*/ 284 h 713"/>
                <a:gd name="T48" fmla="*/ 273 w 433"/>
                <a:gd name="T49" fmla="*/ 281 h 713"/>
                <a:gd name="T50" fmla="*/ 266 w 433"/>
                <a:gd name="T51" fmla="*/ 281 h 713"/>
                <a:gd name="T52" fmla="*/ 254 w 433"/>
                <a:gd name="T53" fmla="*/ 282 h 713"/>
                <a:gd name="T54" fmla="*/ 240 w 433"/>
                <a:gd name="T55" fmla="*/ 286 h 713"/>
                <a:gd name="T56" fmla="*/ 222 w 433"/>
                <a:gd name="T57" fmla="*/ 291 h 713"/>
                <a:gd name="T58" fmla="*/ 204 w 433"/>
                <a:gd name="T59" fmla="*/ 300 h 713"/>
                <a:gd name="T60" fmla="*/ 186 w 433"/>
                <a:gd name="T61" fmla="*/ 313 h 713"/>
                <a:gd name="T62" fmla="*/ 169 w 433"/>
                <a:gd name="T63" fmla="*/ 329 h 713"/>
                <a:gd name="T64" fmla="*/ 154 w 433"/>
                <a:gd name="T65" fmla="*/ 352 h 713"/>
                <a:gd name="T66" fmla="*/ 140 w 433"/>
                <a:gd name="T67" fmla="*/ 378 h 713"/>
                <a:gd name="T68" fmla="*/ 131 w 433"/>
                <a:gd name="T69" fmla="*/ 414 h 713"/>
                <a:gd name="T70" fmla="*/ 71 w 433"/>
                <a:gd name="T71" fmla="*/ 713 h 713"/>
                <a:gd name="T72" fmla="*/ 0 w 433"/>
                <a:gd name="T73" fmla="*/ 713 h 713"/>
                <a:gd name="T74" fmla="*/ 144 w 433"/>
                <a:gd name="T75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3" h="713">
                  <a:moveTo>
                    <a:pt x="144" y="0"/>
                  </a:moveTo>
                  <a:lnTo>
                    <a:pt x="215" y="0"/>
                  </a:lnTo>
                  <a:lnTo>
                    <a:pt x="160" y="272"/>
                  </a:lnTo>
                  <a:lnTo>
                    <a:pt x="188" y="249"/>
                  </a:lnTo>
                  <a:lnTo>
                    <a:pt x="220" y="231"/>
                  </a:lnTo>
                  <a:lnTo>
                    <a:pt x="257" y="220"/>
                  </a:lnTo>
                  <a:lnTo>
                    <a:pt x="298" y="218"/>
                  </a:lnTo>
                  <a:lnTo>
                    <a:pt x="337" y="222"/>
                  </a:lnTo>
                  <a:lnTo>
                    <a:pt x="369" y="234"/>
                  </a:lnTo>
                  <a:lnTo>
                    <a:pt x="396" y="256"/>
                  </a:lnTo>
                  <a:lnTo>
                    <a:pt x="417" y="282"/>
                  </a:lnTo>
                  <a:lnTo>
                    <a:pt x="429" y="316"/>
                  </a:lnTo>
                  <a:lnTo>
                    <a:pt x="433" y="355"/>
                  </a:lnTo>
                  <a:lnTo>
                    <a:pt x="431" y="380"/>
                  </a:lnTo>
                  <a:lnTo>
                    <a:pt x="428" y="405"/>
                  </a:lnTo>
                  <a:lnTo>
                    <a:pt x="366" y="713"/>
                  </a:lnTo>
                  <a:lnTo>
                    <a:pt x="295" y="713"/>
                  </a:lnTo>
                  <a:lnTo>
                    <a:pt x="355" y="410"/>
                  </a:lnTo>
                  <a:lnTo>
                    <a:pt x="358" y="387"/>
                  </a:lnTo>
                  <a:lnTo>
                    <a:pt x="360" y="366"/>
                  </a:lnTo>
                  <a:lnTo>
                    <a:pt x="357" y="336"/>
                  </a:lnTo>
                  <a:lnTo>
                    <a:pt x="346" y="313"/>
                  </a:lnTo>
                  <a:lnTo>
                    <a:pt x="328" y="295"/>
                  </a:lnTo>
                  <a:lnTo>
                    <a:pt x="303" y="284"/>
                  </a:lnTo>
                  <a:lnTo>
                    <a:pt x="273" y="281"/>
                  </a:lnTo>
                  <a:lnTo>
                    <a:pt x="266" y="281"/>
                  </a:lnTo>
                  <a:lnTo>
                    <a:pt x="254" y="282"/>
                  </a:lnTo>
                  <a:lnTo>
                    <a:pt x="240" y="286"/>
                  </a:lnTo>
                  <a:lnTo>
                    <a:pt x="222" y="291"/>
                  </a:lnTo>
                  <a:lnTo>
                    <a:pt x="204" y="300"/>
                  </a:lnTo>
                  <a:lnTo>
                    <a:pt x="186" y="313"/>
                  </a:lnTo>
                  <a:lnTo>
                    <a:pt x="169" y="329"/>
                  </a:lnTo>
                  <a:lnTo>
                    <a:pt x="154" y="352"/>
                  </a:lnTo>
                  <a:lnTo>
                    <a:pt x="140" y="378"/>
                  </a:lnTo>
                  <a:lnTo>
                    <a:pt x="131" y="414"/>
                  </a:lnTo>
                  <a:lnTo>
                    <a:pt x="7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C358B69-7037-49FC-B6F6-0D3CB28E3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" y="3348"/>
              <a:ext cx="198" cy="250"/>
            </a:xfrm>
            <a:custGeom>
              <a:avLst/>
              <a:gdLst>
                <a:gd name="T0" fmla="*/ 256 w 396"/>
                <a:gd name="T1" fmla="*/ 0 h 500"/>
                <a:gd name="T2" fmla="*/ 291 w 396"/>
                <a:gd name="T3" fmla="*/ 2 h 500"/>
                <a:gd name="T4" fmla="*/ 322 w 396"/>
                <a:gd name="T5" fmla="*/ 11 h 500"/>
                <a:gd name="T6" fmla="*/ 350 w 396"/>
                <a:gd name="T7" fmla="*/ 25 h 500"/>
                <a:gd name="T8" fmla="*/ 375 w 396"/>
                <a:gd name="T9" fmla="*/ 45 h 500"/>
                <a:gd name="T10" fmla="*/ 396 w 396"/>
                <a:gd name="T11" fmla="*/ 72 h 500"/>
                <a:gd name="T12" fmla="*/ 396 w 396"/>
                <a:gd name="T13" fmla="*/ 73 h 500"/>
                <a:gd name="T14" fmla="*/ 396 w 396"/>
                <a:gd name="T15" fmla="*/ 73 h 500"/>
                <a:gd name="T16" fmla="*/ 345 w 396"/>
                <a:gd name="T17" fmla="*/ 118 h 500"/>
                <a:gd name="T18" fmla="*/ 343 w 396"/>
                <a:gd name="T19" fmla="*/ 116 h 500"/>
                <a:gd name="T20" fmla="*/ 323 w 396"/>
                <a:gd name="T21" fmla="*/ 91 h 500"/>
                <a:gd name="T22" fmla="*/ 302 w 396"/>
                <a:gd name="T23" fmla="*/ 75 h 500"/>
                <a:gd name="T24" fmla="*/ 277 w 396"/>
                <a:gd name="T25" fmla="*/ 66 h 500"/>
                <a:gd name="T26" fmla="*/ 249 w 396"/>
                <a:gd name="T27" fmla="*/ 63 h 500"/>
                <a:gd name="T28" fmla="*/ 210 w 396"/>
                <a:gd name="T29" fmla="*/ 68 h 500"/>
                <a:gd name="T30" fmla="*/ 174 w 396"/>
                <a:gd name="T31" fmla="*/ 84 h 500"/>
                <a:gd name="T32" fmla="*/ 142 w 396"/>
                <a:gd name="T33" fmla="*/ 111 h 500"/>
                <a:gd name="T34" fmla="*/ 121 w 396"/>
                <a:gd name="T35" fmla="*/ 136 h 500"/>
                <a:gd name="T36" fmla="*/ 105 w 396"/>
                <a:gd name="T37" fmla="*/ 164 h 500"/>
                <a:gd name="T38" fmla="*/ 94 w 396"/>
                <a:gd name="T39" fmla="*/ 194 h 500"/>
                <a:gd name="T40" fmla="*/ 86 w 396"/>
                <a:gd name="T41" fmla="*/ 223 h 500"/>
                <a:gd name="T42" fmla="*/ 80 w 396"/>
                <a:gd name="T43" fmla="*/ 249 h 500"/>
                <a:gd name="T44" fmla="*/ 73 w 396"/>
                <a:gd name="T45" fmla="*/ 285 h 500"/>
                <a:gd name="T46" fmla="*/ 71 w 396"/>
                <a:gd name="T47" fmla="*/ 322 h 500"/>
                <a:gd name="T48" fmla="*/ 75 w 396"/>
                <a:gd name="T49" fmla="*/ 356 h 500"/>
                <a:gd name="T50" fmla="*/ 84 w 396"/>
                <a:gd name="T51" fmla="*/ 383 h 500"/>
                <a:gd name="T52" fmla="*/ 96 w 396"/>
                <a:gd name="T53" fmla="*/ 402 h 500"/>
                <a:gd name="T54" fmla="*/ 114 w 396"/>
                <a:gd name="T55" fmla="*/ 418 h 500"/>
                <a:gd name="T56" fmla="*/ 133 w 396"/>
                <a:gd name="T57" fmla="*/ 429 h 500"/>
                <a:gd name="T58" fmla="*/ 155 w 396"/>
                <a:gd name="T59" fmla="*/ 434 h 500"/>
                <a:gd name="T60" fmla="*/ 176 w 396"/>
                <a:gd name="T61" fmla="*/ 436 h 500"/>
                <a:gd name="T62" fmla="*/ 208 w 396"/>
                <a:gd name="T63" fmla="*/ 434 h 500"/>
                <a:gd name="T64" fmla="*/ 236 w 396"/>
                <a:gd name="T65" fmla="*/ 424 h 500"/>
                <a:gd name="T66" fmla="*/ 265 w 396"/>
                <a:gd name="T67" fmla="*/ 406 h 500"/>
                <a:gd name="T68" fmla="*/ 293 w 396"/>
                <a:gd name="T69" fmla="*/ 381 h 500"/>
                <a:gd name="T70" fmla="*/ 293 w 396"/>
                <a:gd name="T71" fmla="*/ 379 h 500"/>
                <a:gd name="T72" fmla="*/ 293 w 396"/>
                <a:gd name="T73" fmla="*/ 381 h 500"/>
                <a:gd name="T74" fmla="*/ 334 w 396"/>
                <a:gd name="T75" fmla="*/ 431 h 500"/>
                <a:gd name="T76" fmla="*/ 334 w 396"/>
                <a:gd name="T77" fmla="*/ 431 h 500"/>
                <a:gd name="T78" fmla="*/ 298 w 396"/>
                <a:gd name="T79" fmla="*/ 461 h 500"/>
                <a:gd name="T80" fmla="*/ 259 w 396"/>
                <a:gd name="T81" fmla="*/ 482 h 500"/>
                <a:gd name="T82" fmla="*/ 217 w 396"/>
                <a:gd name="T83" fmla="*/ 495 h 500"/>
                <a:gd name="T84" fmla="*/ 172 w 396"/>
                <a:gd name="T85" fmla="*/ 500 h 500"/>
                <a:gd name="T86" fmla="*/ 130 w 396"/>
                <a:gd name="T87" fmla="*/ 497 h 500"/>
                <a:gd name="T88" fmla="*/ 91 w 396"/>
                <a:gd name="T89" fmla="*/ 484 h 500"/>
                <a:gd name="T90" fmla="*/ 61 w 396"/>
                <a:gd name="T91" fmla="*/ 465 h 500"/>
                <a:gd name="T92" fmla="*/ 34 w 396"/>
                <a:gd name="T93" fmla="*/ 440 h 500"/>
                <a:gd name="T94" fmla="*/ 16 w 396"/>
                <a:gd name="T95" fmla="*/ 406 h 500"/>
                <a:gd name="T96" fmla="*/ 4 w 396"/>
                <a:gd name="T97" fmla="*/ 368 h 500"/>
                <a:gd name="T98" fmla="*/ 0 w 396"/>
                <a:gd name="T99" fmla="*/ 324 h 500"/>
                <a:gd name="T100" fmla="*/ 2 w 396"/>
                <a:gd name="T101" fmla="*/ 303 h 500"/>
                <a:gd name="T102" fmla="*/ 4 w 396"/>
                <a:gd name="T103" fmla="*/ 276 h 500"/>
                <a:gd name="T104" fmla="*/ 7 w 396"/>
                <a:gd name="T105" fmla="*/ 249 h 500"/>
                <a:gd name="T106" fmla="*/ 22 w 396"/>
                <a:gd name="T107" fmla="*/ 192 h 500"/>
                <a:gd name="T108" fmla="*/ 41 w 396"/>
                <a:gd name="T109" fmla="*/ 143 h 500"/>
                <a:gd name="T110" fmla="*/ 64 w 396"/>
                <a:gd name="T111" fmla="*/ 100 h 500"/>
                <a:gd name="T112" fmla="*/ 94 w 396"/>
                <a:gd name="T113" fmla="*/ 64 h 500"/>
                <a:gd name="T114" fmla="*/ 128 w 396"/>
                <a:gd name="T115" fmla="*/ 36 h 500"/>
                <a:gd name="T116" fmla="*/ 167 w 396"/>
                <a:gd name="T117" fmla="*/ 16 h 500"/>
                <a:gd name="T118" fmla="*/ 210 w 396"/>
                <a:gd name="T119" fmla="*/ 4 h 500"/>
                <a:gd name="T120" fmla="*/ 256 w 396"/>
                <a:gd name="T1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" h="500">
                  <a:moveTo>
                    <a:pt x="256" y="0"/>
                  </a:moveTo>
                  <a:lnTo>
                    <a:pt x="291" y="2"/>
                  </a:lnTo>
                  <a:lnTo>
                    <a:pt x="322" y="11"/>
                  </a:lnTo>
                  <a:lnTo>
                    <a:pt x="350" y="25"/>
                  </a:lnTo>
                  <a:lnTo>
                    <a:pt x="375" y="45"/>
                  </a:lnTo>
                  <a:lnTo>
                    <a:pt x="396" y="72"/>
                  </a:lnTo>
                  <a:lnTo>
                    <a:pt x="396" y="73"/>
                  </a:lnTo>
                  <a:lnTo>
                    <a:pt x="396" y="73"/>
                  </a:lnTo>
                  <a:lnTo>
                    <a:pt x="345" y="118"/>
                  </a:lnTo>
                  <a:lnTo>
                    <a:pt x="343" y="116"/>
                  </a:lnTo>
                  <a:lnTo>
                    <a:pt x="323" y="91"/>
                  </a:lnTo>
                  <a:lnTo>
                    <a:pt x="302" y="75"/>
                  </a:lnTo>
                  <a:lnTo>
                    <a:pt x="277" y="66"/>
                  </a:lnTo>
                  <a:lnTo>
                    <a:pt x="249" y="63"/>
                  </a:lnTo>
                  <a:lnTo>
                    <a:pt x="210" y="68"/>
                  </a:lnTo>
                  <a:lnTo>
                    <a:pt x="174" y="84"/>
                  </a:lnTo>
                  <a:lnTo>
                    <a:pt x="142" y="111"/>
                  </a:lnTo>
                  <a:lnTo>
                    <a:pt x="121" y="136"/>
                  </a:lnTo>
                  <a:lnTo>
                    <a:pt x="105" y="164"/>
                  </a:lnTo>
                  <a:lnTo>
                    <a:pt x="94" y="194"/>
                  </a:lnTo>
                  <a:lnTo>
                    <a:pt x="86" y="223"/>
                  </a:lnTo>
                  <a:lnTo>
                    <a:pt x="80" y="249"/>
                  </a:lnTo>
                  <a:lnTo>
                    <a:pt x="73" y="285"/>
                  </a:lnTo>
                  <a:lnTo>
                    <a:pt x="71" y="322"/>
                  </a:lnTo>
                  <a:lnTo>
                    <a:pt x="75" y="356"/>
                  </a:lnTo>
                  <a:lnTo>
                    <a:pt x="84" y="383"/>
                  </a:lnTo>
                  <a:lnTo>
                    <a:pt x="96" y="402"/>
                  </a:lnTo>
                  <a:lnTo>
                    <a:pt x="114" y="418"/>
                  </a:lnTo>
                  <a:lnTo>
                    <a:pt x="133" y="429"/>
                  </a:lnTo>
                  <a:lnTo>
                    <a:pt x="155" y="434"/>
                  </a:lnTo>
                  <a:lnTo>
                    <a:pt x="176" y="436"/>
                  </a:lnTo>
                  <a:lnTo>
                    <a:pt x="208" y="434"/>
                  </a:lnTo>
                  <a:lnTo>
                    <a:pt x="236" y="424"/>
                  </a:lnTo>
                  <a:lnTo>
                    <a:pt x="265" y="406"/>
                  </a:lnTo>
                  <a:lnTo>
                    <a:pt x="293" y="381"/>
                  </a:lnTo>
                  <a:lnTo>
                    <a:pt x="293" y="379"/>
                  </a:lnTo>
                  <a:lnTo>
                    <a:pt x="293" y="381"/>
                  </a:lnTo>
                  <a:lnTo>
                    <a:pt x="334" y="431"/>
                  </a:lnTo>
                  <a:lnTo>
                    <a:pt x="334" y="431"/>
                  </a:lnTo>
                  <a:lnTo>
                    <a:pt x="298" y="461"/>
                  </a:lnTo>
                  <a:lnTo>
                    <a:pt x="259" y="482"/>
                  </a:lnTo>
                  <a:lnTo>
                    <a:pt x="217" y="495"/>
                  </a:lnTo>
                  <a:lnTo>
                    <a:pt x="172" y="500"/>
                  </a:lnTo>
                  <a:lnTo>
                    <a:pt x="130" y="497"/>
                  </a:lnTo>
                  <a:lnTo>
                    <a:pt x="91" y="484"/>
                  </a:lnTo>
                  <a:lnTo>
                    <a:pt x="61" y="465"/>
                  </a:lnTo>
                  <a:lnTo>
                    <a:pt x="34" y="440"/>
                  </a:lnTo>
                  <a:lnTo>
                    <a:pt x="16" y="406"/>
                  </a:lnTo>
                  <a:lnTo>
                    <a:pt x="4" y="368"/>
                  </a:lnTo>
                  <a:lnTo>
                    <a:pt x="0" y="324"/>
                  </a:lnTo>
                  <a:lnTo>
                    <a:pt x="2" y="303"/>
                  </a:lnTo>
                  <a:lnTo>
                    <a:pt x="4" y="276"/>
                  </a:lnTo>
                  <a:lnTo>
                    <a:pt x="7" y="249"/>
                  </a:lnTo>
                  <a:lnTo>
                    <a:pt x="22" y="192"/>
                  </a:lnTo>
                  <a:lnTo>
                    <a:pt x="41" y="143"/>
                  </a:lnTo>
                  <a:lnTo>
                    <a:pt x="64" y="100"/>
                  </a:lnTo>
                  <a:lnTo>
                    <a:pt x="94" y="64"/>
                  </a:lnTo>
                  <a:lnTo>
                    <a:pt x="128" y="36"/>
                  </a:lnTo>
                  <a:lnTo>
                    <a:pt x="167" y="16"/>
                  </a:lnTo>
                  <a:lnTo>
                    <a:pt x="210" y="4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F2289114-D192-4344-983C-EFDD137FC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" y="3239"/>
              <a:ext cx="44" cy="44"/>
            </a:xfrm>
            <a:custGeom>
              <a:avLst/>
              <a:gdLst>
                <a:gd name="T0" fmla="*/ 17 w 88"/>
                <a:gd name="T1" fmla="*/ 0 h 89"/>
                <a:gd name="T2" fmla="*/ 88 w 88"/>
                <a:gd name="T3" fmla="*/ 0 h 89"/>
                <a:gd name="T4" fmla="*/ 71 w 88"/>
                <a:gd name="T5" fmla="*/ 89 h 89"/>
                <a:gd name="T6" fmla="*/ 0 w 88"/>
                <a:gd name="T7" fmla="*/ 89 h 89"/>
                <a:gd name="T8" fmla="*/ 17 w 8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9">
                  <a:moveTo>
                    <a:pt x="17" y="0"/>
                  </a:moveTo>
                  <a:lnTo>
                    <a:pt x="88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DED545B-31D3-437C-A5DF-4FE707B86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4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51320BC-6DA6-4C6D-8DF6-FDBB92CA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66AC3EB-8E06-4AB8-944C-3509B200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" y="3239"/>
              <a:ext cx="941" cy="356"/>
            </a:xfrm>
            <a:custGeom>
              <a:avLst/>
              <a:gdLst>
                <a:gd name="T0" fmla="*/ 144 w 1883"/>
                <a:gd name="T1" fmla="*/ 0 h 713"/>
                <a:gd name="T2" fmla="*/ 1501 w 1883"/>
                <a:gd name="T3" fmla="*/ 0 h 713"/>
                <a:gd name="T4" fmla="*/ 1444 w 1883"/>
                <a:gd name="T5" fmla="*/ 277 h 713"/>
                <a:gd name="T6" fmla="*/ 1604 w 1883"/>
                <a:gd name="T7" fmla="*/ 277 h 713"/>
                <a:gd name="T8" fmla="*/ 1661 w 1883"/>
                <a:gd name="T9" fmla="*/ 0 h 713"/>
                <a:gd name="T10" fmla="*/ 1883 w 1883"/>
                <a:gd name="T11" fmla="*/ 0 h 713"/>
                <a:gd name="T12" fmla="*/ 1741 w 1883"/>
                <a:gd name="T13" fmla="*/ 713 h 713"/>
                <a:gd name="T14" fmla="*/ 1519 w 1883"/>
                <a:gd name="T15" fmla="*/ 713 h 713"/>
                <a:gd name="T16" fmla="*/ 1572 w 1883"/>
                <a:gd name="T17" fmla="*/ 437 h 713"/>
                <a:gd name="T18" fmla="*/ 1412 w 1883"/>
                <a:gd name="T19" fmla="*/ 437 h 713"/>
                <a:gd name="T20" fmla="*/ 1359 w 1883"/>
                <a:gd name="T21" fmla="*/ 713 h 713"/>
                <a:gd name="T22" fmla="*/ 1136 w 1883"/>
                <a:gd name="T23" fmla="*/ 713 h 713"/>
                <a:gd name="T24" fmla="*/ 1244 w 1883"/>
                <a:gd name="T25" fmla="*/ 178 h 713"/>
                <a:gd name="T26" fmla="*/ 1057 w 1883"/>
                <a:gd name="T27" fmla="*/ 178 h 713"/>
                <a:gd name="T28" fmla="*/ 949 w 1883"/>
                <a:gd name="T29" fmla="*/ 713 h 713"/>
                <a:gd name="T30" fmla="*/ 727 w 1883"/>
                <a:gd name="T31" fmla="*/ 713 h 713"/>
                <a:gd name="T32" fmla="*/ 836 w 1883"/>
                <a:gd name="T33" fmla="*/ 178 h 713"/>
                <a:gd name="T34" fmla="*/ 328 w 1883"/>
                <a:gd name="T35" fmla="*/ 178 h 713"/>
                <a:gd name="T36" fmla="*/ 309 w 1883"/>
                <a:gd name="T37" fmla="*/ 277 h 713"/>
                <a:gd name="T38" fmla="*/ 628 w 1883"/>
                <a:gd name="T39" fmla="*/ 277 h 713"/>
                <a:gd name="T40" fmla="*/ 596 w 1883"/>
                <a:gd name="T41" fmla="*/ 437 h 713"/>
                <a:gd name="T42" fmla="*/ 277 w 1883"/>
                <a:gd name="T43" fmla="*/ 437 h 713"/>
                <a:gd name="T44" fmla="*/ 257 w 1883"/>
                <a:gd name="T45" fmla="*/ 535 h 713"/>
                <a:gd name="T46" fmla="*/ 577 w 1883"/>
                <a:gd name="T47" fmla="*/ 535 h 713"/>
                <a:gd name="T48" fmla="*/ 541 w 1883"/>
                <a:gd name="T49" fmla="*/ 713 h 713"/>
                <a:gd name="T50" fmla="*/ 0 w 1883"/>
                <a:gd name="T51" fmla="*/ 713 h 713"/>
                <a:gd name="T52" fmla="*/ 144 w 1883"/>
                <a:gd name="T5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3" h="713">
                  <a:moveTo>
                    <a:pt x="144" y="0"/>
                  </a:moveTo>
                  <a:lnTo>
                    <a:pt x="1501" y="0"/>
                  </a:lnTo>
                  <a:lnTo>
                    <a:pt x="1444" y="277"/>
                  </a:lnTo>
                  <a:lnTo>
                    <a:pt x="1604" y="277"/>
                  </a:lnTo>
                  <a:lnTo>
                    <a:pt x="1661" y="0"/>
                  </a:lnTo>
                  <a:lnTo>
                    <a:pt x="1883" y="0"/>
                  </a:lnTo>
                  <a:lnTo>
                    <a:pt x="1741" y="713"/>
                  </a:lnTo>
                  <a:lnTo>
                    <a:pt x="1519" y="713"/>
                  </a:lnTo>
                  <a:lnTo>
                    <a:pt x="1572" y="437"/>
                  </a:lnTo>
                  <a:lnTo>
                    <a:pt x="1412" y="437"/>
                  </a:lnTo>
                  <a:lnTo>
                    <a:pt x="1359" y="713"/>
                  </a:lnTo>
                  <a:lnTo>
                    <a:pt x="1136" y="713"/>
                  </a:lnTo>
                  <a:lnTo>
                    <a:pt x="1244" y="178"/>
                  </a:lnTo>
                  <a:lnTo>
                    <a:pt x="1057" y="178"/>
                  </a:lnTo>
                  <a:lnTo>
                    <a:pt x="949" y="713"/>
                  </a:lnTo>
                  <a:lnTo>
                    <a:pt x="727" y="713"/>
                  </a:lnTo>
                  <a:lnTo>
                    <a:pt x="836" y="178"/>
                  </a:lnTo>
                  <a:lnTo>
                    <a:pt x="328" y="178"/>
                  </a:lnTo>
                  <a:lnTo>
                    <a:pt x="309" y="277"/>
                  </a:lnTo>
                  <a:lnTo>
                    <a:pt x="628" y="277"/>
                  </a:lnTo>
                  <a:lnTo>
                    <a:pt x="596" y="437"/>
                  </a:lnTo>
                  <a:lnTo>
                    <a:pt x="277" y="437"/>
                  </a:lnTo>
                  <a:lnTo>
                    <a:pt x="257" y="535"/>
                  </a:lnTo>
                  <a:lnTo>
                    <a:pt x="577" y="535"/>
                  </a:lnTo>
                  <a:lnTo>
                    <a:pt x="54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36DEA0F2-6F42-4D7F-84C2-B3CCC765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440" y="5656929"/>
            <a:ext cx="2680782" cy="51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6BE37-E03D-DB5B-A493-82A10613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9"/>
            <a:ext cx="8468243" cy="194786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b="1" dirty="0" err="1"/>
              <a:t>IChannels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3100" b="1" dirty="0"/>
              <a:t>Exploiting Current Management Mechanisms </a:t>
            </a:r>
            <a:br>
              <a:rPr lang="en-US" sz="3100" b="1" dirty="0"/>
            </a:br>
            <a:r>
              <a:rPr lang="en-US" sz="3100" b="1" dirty="0"/>
              <a:t>to Create Covert Channels in Modern 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61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7F83BE-219B-4B16-9C24-2F9BB654B108}"/>
              </a:ext>
            </a:extLst>
          </p:cNvPr>
          <p:cNvSpPr/>
          <p:nvPr/>
        </p:nvSpPr>
        <p:spPr>
          <a:xfrm>
            <a:off x="-103931" y="4019902"/>
            <a:ext cx="9591461" cy="1248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BEA74-48C0-4811-AD63-E5EB0F246550}"/>
              </a:ext>
            </a:extLst>
          </p:cNvPr>
          <p:cNvSpPr/>
          <p:nvPr/>
        </p:nvSpPr>
        <p:spPr>
          <a:xfrm>
            <a:off x="-103931" y="3230972"/>
            <a:ext cx="9591461" cy="788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0033F3-D366-48F4-AC12-B0221C1D6FF3}"/>
              </a:ext>
            </a:extLst>
          </p:cNvPr>
          <p:cNvSpPr/>
          <p:nvPr/>
        </p:nvSpPr>
        <p:spPr>
          <a:xfrm>
            <a:off x="-140890" y="1952895"/>
            <a:ext cx="9417404" cy="1278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3EAD5-2458-414C-941F-38257A740D84}"/>
              </a:ext>
            </a:extLst>
          </p:cNvPr>
          <p:cNvSpPr/>
          <p:nvPr/>
        </p:nvSpPr>
        <p:spPr>
          <a:xfrm>
            <a:off x="-140889" y="929811"/>
            <a:ext cx="9417403" cy="1023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E461A-632E-45E7-B8F1-91DAB34097E1}"/>
              </a:ext>
            </a:extLst>
          </p:cNvPr>
          <p:cNvSpPr/>
          <p:nvPr/>
        </p:nvSpPr>
        <p:spPr>
          <a:xfrm>
            <a:off x="-103931" y="5268468"/>
            <a:ext cx="9591460" cy="11228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F6D94-F2D1-4E88-A909-B4DF4E00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11275" algn="l"/>
              </a:tabLst>
            </a:pPr>
            <a:r>
              <a:rPr lang="en-US" sz="4000" dirty="0"/>
              <a:t>Executive Summary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B248D-976F-9744-80CE-955AFA922E34}"/>
              </a:ext>
            </a:extLst>
          </p:cNvPr>
          <p:cNvSpPr/>
          <p:nvPr/>
        </p:nvSpPr>
        <p:spPr>
          <a:xfrm>
            <a:off x="1" y="933227"/>
            <a:ext cx="91440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n-US" sz="17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</a:t>
            </a: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</a:t>
            </a: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Characterization</a:t>
            </a:r>
            <a:r>
              <a:rPr lang="en-US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</a:t>
            </a: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endParaRPr lang="en-US" sz="1700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n-US" sz="1700" b="1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dirty="0"/>
              <a:t>provides a </a:t>
            </a:r>
            <a:r>
              <a:rPr lang="en-US" dirty="0">
                <a:solidFill>
                  <a:srgbClr val="0066FF"/>
                </a:solidFill>
              </a:rPr>
              <a:t>channel capacity</a:t>
            </a:r>
            <a:endParaRPr lang="en-US" sz="1700" spc="-50" dirty="0">
              <a:solidFill>
                <a:srgbClr val="0066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03051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ABACuS</a:t>
            </a:r>
            <a:r>
              <a:rPr lang="en-US" sz="3200" dirty="0"/>
              <a:t>: All-Bank Activation Counters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Luo, Steve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Rhyner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Abdullah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Geraldo F. Oliveira,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2"/>
              </a:rPr>
              <a:t>"ABACuS: All-Bank Activation Counters for Scalable and Low Overhead RowHammer Mitigation"</a:t>
            </a:r>
            <a:br>
              <a:rPr lang="en-US" sz="2000" dirty="0"/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To appear in 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3"/>
              </a:rPr>
              <a:t>33rd USENIX Security Symposium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USENIX Security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Philadelphia, PA, USA, August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4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ABACuS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A9BB3-C5F4-F14F-B28C-B2DCDE72D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5" t="14029" r="7186"/>
          <a:stretch/>
        </p:blipFill>
        <p:spPr>
          <a:xfrm>
            <a:off x="143679" y="3874416"/>
            <a:ext cx="8856637" cy="23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71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0C55A8-F7CF-4984-A1C7-0D1BFCF0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ABACuS</a:t>
            </a:r>
            <a:r>
              <a:rPr lang="en-US" sz="3600" dirty="0"/>
              <a:t>: All-Bank Activation Counters 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54E5C6-8092-46E1-A98C-201D5F0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Goal:</a:t>
            </a:r>
            <a:r>
              <a:rPr lang="en-US" sz="1800" dirty="0"/>
              <a:t> Prevent </a:t>
            </a:r>
            <a:r>
              <a:rPr lang="en-US" sz="1800" dirty="0" err="1"/>
              <a:t>RowHammer</a:t>
            </a:r>
            <a:r>
              <a:rPr lang="en-US" sz="1800" dirty="0"/>
              <a:t> bitflips at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low performance, energy, and area cost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00B05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00B050"/>
                </a:solidFill>
              </a:rPr>
              <a:t>Key Observation: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Workloads tend to access </a:t>
            </a:r>
            <a:r>
              <a:rPr lang="en-US" sz="1800" dirty="0">
                <a:solidFill>
                  <a:srgbClr val="00B050"/>
                </a:solidFill>
              </a:rPr>
              <a:t>the same row in all DRAM banks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at around the </a:t>
            </a:r>
            <a:r>
              <a:rPr lang="en-US" sz="1800" dirty="0">
                <a:solidFill>
                  <a:srgbClr val="00B050"/>
                </a:solidFill>
              </a:rPr>
              <a:t>same time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7030A0"/>
                </a:solidFill>
              </a:rPr>
              <a:t>Key Idea: </a:t>
            </a:r>
            <a:r>
              <a:rPr lang="en-US" sz="1800" dirty="0"/>
              <a:t>Use </a:t>
            </a:r>
            <a:r>
              <a:rPr lang="en-US" sz="1800" dirty="0">
                <a:solidFill>
                  <a:srgbClr val="7030A0"/>
                </a:solidFill>
              </a:rPr>
              <a:t>one hardware counter </a:t>
            </a:r>
            <a:r>
              <a:rPr lang="en-US" sz="1800" dirty="0"/>
              <a:t>to keep track of activation counts </a:t>
            </a:r>
            <a:br>
              <a:rPr lang="en-US" sz="1800" dirty="0"/>
            </a:br>
            <a:r>
              <a:rPr lang="en-US" sz="1800" dirty="0"/>
              <a:t>of the </a:t>
            </a:r>
            <a:r>
              <a:rPr lang="en-US" sz="1800" dirty="0">
                <a:solidFill>
                  <a:srgbClr val="7030A0"/>
                </a:solidFill>
              </a:rPr>
              <a:t>same row across all banks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Make high-performance, area-hungry counter-based mechanisms </a:t>
            </a:r>
            <a:r>
              <a:rPr lang="en-US" sz="1600" dirty="0">
                <a:solidFill>
                  <a:srgbClr val="7030A0"/>
                </a:solidFill>
              </a:rPr>
              <a:t>practical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00" b="1" dirty="0">
              <a:solidFill>
                <a:schemeClr val="accent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2"/>
                </a:solidFill>
              </a:rPr>
              <a:t>Key Results: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rgbClr val="00B050"/>
                </a:solidFill>
              </a:rPr>
              <a:t>Faster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rgbClr val="00B050"/>
                </a:solidFill>
              </a:rPr>
              <a:t>lowest-area-cost </a:t>
            </a:r>
            <a:r>
              <a:rPr lang="en-US" sz="1800" dirty="0"/>
              <a:t>counter-based defense mechanism</a:t>
            </a: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Smaller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chemeClr val="accent5"/>
                </a:solidFill>
              </a:rPr>
              <a:t>lowest-performance-overhead </a:t>
            </a:r>
            <a:r>
              <a:rPr lang="en-US" sz="1800" dirty="0"/>
              <a:t>counter-based defense mechanism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0.59% avg. performance</a:t>
            </a:r>
            <a:r>
              <a:rPr lang="en-US" sz="1800" dirty="0"/>
              <a:t> overhead (single-core) at a </a:t>
            </a:r>
            <a:r>
              <a:rPr lang="en-US" sz="1800" dirty="0">
                <a:solidFill>
                  <a:schemeClr val="accent2"/>
                </a:solidFill>
              </a:rPr>
              <a:t>RowHammer threshold </a:t>
            </a:r>
            <a:r>
              <a:rPr lang="en-US" sz="1800" dirty="0"/>
              <a:t>(1K)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Only 9.79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(0.02% of a Xeon processor)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1.52% avg. performance</a:t>
            </a:r>
            <a:r>
              <a:rPr lang="en-US" sz="1800" dirty="0"/>
              <a:t> overhead (single-core) at an </a:t>
            </a:r>
            <a:r>
              <a:rPr lang="en-US" sz="1800" dirty="0">
                <a:solidFill>
                  <a:schemeClr val="accent2"/>
                </a:solidFill>
              </a:rPr>
              <a:t>ultra-low </a:t>
            </a:r>
            <a:r>
              <a:rPr lang="en-US" sz="1800" dirty="0"/>
              <a:t>threshold (125)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75.70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(0.11% of the Xeon processor)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D3A963B-34D8-1788-BDFA-2AB6C5F11AAD}"/>
              </a:ext>
            </a:extLst>
          </p:cNvPr>
          <p:cNvSpPr txBox="1"/>
          <p:nvPr/>
        </p:nvSpPr>
        <p:spPr>
          <a:xfrm>
            <a:off x="2100610" y="6102068"/>
            <a:ext cx="4942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github.com</a:t>
            </a:r>
            <a:r>
              <a:rPr lang="en-US" sz="2000" dirty="0">
                <a:latin typeface="Cambria" panose="02040503050406030204" pitchFamily="18" charset="0"/>
                <a:hlinkClick r:id="rId3"/>
              </a:rPr>
              <a:t>/CMU-SAFARI/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ABACuS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CoMeT</a:t>
            </a:r>
            <a:r>
              <a:rPr lang="en-US" dirty="0"/>
              <a:t>: Count-Min-Sketch-based Row Tracking</a:t>
            </a:r>
          </a:p>
        </p:txBody>
      </p:sp>
      <p:pic>
        <p:nvPicPr>
          <p:cNvPr id="6" name="Resim 8">
            <a:extLst>
              <a:ext uri="{FF2B5EF4-FFF2-40B4-BE49-F238E27FC236}">
                <a16:creationId xmlns:a16="http://schemas.microsoft.com/office/drawing/2014/main" id="{A75C575B-7B89-2E0E-0EF9-52A9AEC2C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t="129" r="7297" b="46758"/>
          <a:stretch/>
        </p:blipFill>
        <p:spPr>
          <a:xfrm>
            <a:off x="1" y="3610466"/>
            <a:ext cx="9140288" cy="273323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Konstantinos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Kanellopoulos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A.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Mohammad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Sadrosadati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"CoMeT: Count-Min-Sketch-based Row Tracking to Mitigate RowHammer at Low Cost,”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in Proceedings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4"/>
              </a:rPr>
              <a:t>30th International Symposium on High-Performance Computer Architecture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HPCA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Edinburgh, March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3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CoMeT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23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50DCD063-EC39-F5EF-0384-FCD74CC0D877}"/>
              </a:ext>
            </a:extLst>
          </p:cNvPr>
          <p:cNvSpPr/>
          <p:nvPr/>
        </p:nvSpPr>
        <p:spPr bwMode="auto">
          <a:xfrm>
            <a:off x="128874" y="4999918"/>
            <a:ext cx="8886249" cy="972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Evaluation: </a:t>
            </a:r>
            <a:r>
              <a:rPr lang="en-US" kern="0" spc="-5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kern="0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achieves a good trade-off between area, performance and energy costs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incurs significantly less area overhead 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74.2×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compared to the state-of-the-art technique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outperforms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the state-of-the-art technique (by up to </a:t>
            </a: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39.1%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97B00C9-3639-CBC0-016A-2F7787FE6576}"/>
              </a:ext>
            </a:extLst>
          </p:cNvPr>
          <p:cNvSpPr/>
          <p:nvPr/>
        </p:nvSpPr>
        <p:spPr bwMode="auto">
          <a:xfrm>
            <a:off x="128875" y="3130619"/>
            <a:ext cx="8886249" cy="1469307"/>
          </a:xfrm>
          <a:prstGeom prst="rect">
            <a:avLst/>
          </a:prstGeom>
          <a:solidFill>
            <a:srgbClr val="F9CFE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most DRAM rows with </a:t>
            </a: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by employing </a:t>
            </a:r>
            <a:b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Count-Min-Sketch technique </a:t>
            </a: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achieve a low area cost</a:t>
            </a:r>
            <a:endParaRPr lang="en-US" spc="-10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only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small set of DRAM rows that are activated many times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highly accurate per-DRAM-row activation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reduce performance penalties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E9F56FBB-B013-2D69-5F51-AD3C30D54A7C}"/>
              </a:ext>
            </a:extLst>
          </p:cNvPr>
          <p:cNvSpPr/>
          <p:nvPr/>
        </p:nvSpPr>
        <p:spPr bwMode="auto">
          <a:xfrm>
            <a:off x="128875" y="2356181"/>
            <a:ext cx="8886249" cy="374446"/>
          </a:xfrm>
          <a:prstGeom prst="rect">
            <a:avLst/>
          </a:prstGeom>
          <a:solidFill>
            <a:srgbClr val="CFDEF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Key Idea: 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low-cost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accurately track DRAM rows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CF65CF0-EA7E-C86E-8532-5F2DA279025F}"/>
              </a:ext>
            </a:extLst>
          </p:cNvPr>
          <p:cNvSpPr/>
          <p:nvPr/>
        </p:nvSpPr>
        <p:spPr bwMode="auto">
          <a:xfrm>
            <a:off x="128875" y="1362540"/>
            <a:ext cx="8886249" cy="593649"/>
          </a:xfrm>
          <a:prstGeom prst="rect">
            <a:avLst/>
          </a:prstGeom>
          <a:solidFill>
            <a:srgbClr val="D5CDF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bitflips </a:t>
            </a:r>
            <a: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low area, performance, and energy overheads </a:t>
            </a:r>
            <a:b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highly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-vulnerable DRAM-based systems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119CF95-12D4-BF9E-EDB2-90EDA572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F4893A-A60C-6567-7534-29CCE5A5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189</a:t>
            </a:fld>
            <a:endParaRPr lang="en-US" altLang="en-US" dirty="0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6ECFEB9-9A19-0F43-DA75-2C69DEAF4897}"/>
              </a:ext>
            </a:extLst>
          </p:cNvPr>
          <p:cNvSpPr txBox="1">
            <a:spLocks/>
          </p:cNvSpPr>
          <p:nvPr/>
        </p:nvSpPr>
        <p:spPr>
          <a:xfrm>
            <a:off x="394283" y="5986496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2"/>
          <a:stretch/>
        </p:blipFill>
        <p:spPr>
          <a:xfrm>
            <a:off x="611467" y="862521"/>
            <a:ext cx="7334333" cy="33892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EEACD4-EC0C-826B-4FD9-CB0AF06FF3C5}"/>
              </a:ext>
            </a:extLst>
          </p:cNvPr>
          <p:cNvGrpSpPr/>
          <p:nvPr/>
        </p:nvGrpSpPr>
        <p:grpSpPr>
          <a:xfrm>
            <a:off x="746212" y="4365522"/>
            <a:ext cx="7651576" cy="2183273"/>
            <a:chOff x="1115616" y="4275830"/>
            <a:chExt cx="7651576" cy="2183273"/>
          </a:xfrm>
        </p:grpSpPr>
        <p:pic>
          <p:nvPicPr>
            <p:cNvPr id="1026" name="Picture 2" descr="Figure for HammerScope: Observing DRAM Power Consumption Using Rowhammer">
              <a:extLst>
                <a:ext uri="{FF2B5EF4-FFF2-40B4-BE49-F238E27FC236}">
                  <a16:creationId xmlns:a16="http://schemas.microsoft.com/office/drawing/2014/main" id="{97E8B1F3-191D-2DBD-C5DE-98FABC0CE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4275830"/>
              <a:ext cx="3213814" cy="218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0B2C2-9FC7-F8ED-DE8F-DDCBC25256FA}"/>
                </a:ext>
              </a:extLst>
            </p:cNvPr>
            <p:cNvSpPr txBox="1"/>
            <p:nvPr/>
          </p:nvSpPr>
          <p:spPr>
            <a:xfrm>
              <a:off x="4646436" y="4618808"/>
              <a:ext cx="41207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ambria" panose="02040503050406030204" pitchFamily="18" charset="0"/>
                </a:rPr>
                <a:t>HammerScope</a:t>
              </a:r>
              <a:r>
                <a:rPr lang="en-US" dirty="0">
                  <a:latin typeface="Cambria" panose="02040503050406030204" pitchFamily="18" charset="0"/>
                </a:rPr>
                <a:t> is a </a:t>
              </a:r>
              <a:r>
                <a:rPr lang="en-US" b="1" dirty="0">
                  <a:solidFill>
                    <a:srgbClr val="2A55D6"/>
                  </a:solidFill>
                  <a:latin typeface="Cambria" panose="02040503050406030204" pitchFamily="18" charset="0"/>
                </a:rPr>
                <a:t>software-based</a:t>
              </a:r>
              <a:r>
                <a:rPr lang="en-US" dirty="0">
                  <a:latin typeface="Cambria" panose="02040503050406030204" pitchFamily="18" charset="0"/>
                </a:rPr>
                <a:t> </a:t>
              </a:r>
              <a:r>
                <a:rPr lang="en-US" b="1" dirty="0">
                  <a:solidFill>
                    <a:srgbClr val="ED6E39"/>
                  </a:solidFill>
                  <a:latin typeface="Cambria" panose="02040503050406030204" pitchFamily="18" charset="0"/>
                </a:rPr>
                <a:t>power analysis </a:t>
              </a:r>
              <a:r>
                <a:rPr lang="en-US" dirty="0">
                  <a:latin typeface="Cambria" panose="02040503050406030204" pitchFamily="18" charset="0"/>
                </a:rPr>
                <a:t>method using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RowHammer</a:t>
              </a:r>
              <a:r>
                <a:rPr lang="en-US" dirty="0">
                  <a:latin typeface="Cambria" panose="02040503050406030204" pitchFamily="18" charset="0"/>
                </a:rPr>
                <a:t> as a side channel</a:t>
              </a: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88ABEB0-AB3A-BF2F-EF56-8353F8AF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AEC35-A04C-4BF6-55A9-8AEA7AAB8314}"/>
              </a:ext>
            </a:extLst>
          </p:cNvPr>
          <p:cNvSpPr txBox="1"/>
          <p:nvPr/>
        </p:nvSpPr>
        <p:spPr>
          <a:xfrm>
            <a:off x="3523537" y="6488668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[Cohen+ CCS 2022]</a:t>
            </a:r>
          </a:p>
        </p:txBody>
      </p:sp>
    </p:spTree>
    <p:extLst>
      <p:ext uri="{BB962C8B-B14F-4D97-AF65-F5344CB8AC3E}">
        <p14:creationId xmlns:p14="http://schemas.microsoft.com/office/powerpoint/2010/main" val="374537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63113"/>
            <a:ext cx="9144000" cy="5194300"/>
          </a:xfrm>
        </p:spPr>
        <p:txBody>
          <a:bodyPr>
            <a:noAutofit/>
          </a:bodyPr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Abdullah </a:t>
            </a:r>
            <a:r>
              <a:rPr lang="en-US" altLang="en-US" sz="2200" u="sng" dirty="0">
                <a:ea typeface="ＭＳ Ｐゴシック" panose="020B0600070205080204" pitchFamily="34" charset="-128"/>
              </a:rPr>
              <a:t>Giray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Yaglikci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Researcher @ SAFARI Research Group since August 2016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ETH Zurich (Feb 2018 – ongoing)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Intel Labs (Aug 2017 – Feb 2018)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Carnegie Mellon University (Aug 2016 – Aug 2017)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Defended my PhD thesis, advised by Onur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Mutlu</a:t>
            </a:r>
            <a:r>
              <a:rPr lang="en-US" altLang="en-US" sz="1800" dirty="0">
                <a:ea typeface="ＭＳ Ｐゴシック" panose="020B0600070205080204" pitchFamily="34" charset="-128"/>
              </a:rPr>
              <a:t>, in April 2024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https://agyaglikci.github.io/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agirayyaglikci@gmail.com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/>
            <a:r>
              <a:rPr lang="en-US" sz="1800" dirty="0">
                <a:ea typeface="ＭＳ Ｐゴシック" charset="0"/>
                <a:hlinkClick r:id="rId4"/>
              </a:rPr>
              <a:t>https://safari.ethz.ch</a:t>
            </a:r>
            <a:endParaRPr lang="en-US" sz="1800" dirty="0">
              <a:ea typeface="ＭＳ Ｐゴシック" charset="0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buClr>
                <a:schemeClr val="tx1"/>
              </a:buClr>
            </a:pP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interests: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hardware security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reliability, performance, 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availability, fairness, energy efficiency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>
              <a:buClr>
                <a:schemeClr val="tx1"/>
              </a:buClr>
            </a:pPr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7381" y="-1"/>
            <a:ext cx="1956619" cy="192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98CD8A-9390-C6B3-DD68-145DB56A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26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6473-AE90-E441-3FB5-8C307865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37F6-B7BB-79D5-F991-87B4A755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Exploiting Correcting Codes: On the Effectiveness of ECC Memory Against Rowhammer Attacks</a:t>
            </a:r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b="1" i="0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US" b="0" i="0" dirty="0" err="1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Cojocar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L. .;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Razavi, K.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Giuffrida, C.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 and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Bos, H.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 In </a:t>
            </a:r>
            <a:r>
              <a:rPr lang="en-US" b="0" i="1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S&amp;P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May 2019 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Best Practical Paper Award, </a:t>
            </a:r>
            <a:r>
              <a:rPr lang="en-US" b="0" i="1" dirty="0" err="1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Pwnie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 Award Nomination for Most Innovative Research</a:t>
            </a:r>
            <a:br>
              <a:rPr lang="en-US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</a:b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 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</a:t>
            </a:r>
            <a:endParaRPr lang="en-US" b="0" dirty="0">
              <a:solidFill>
                <a:srgbClr val="0508C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652D0-03E0-EE68-9C2E-758CD47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797DD-FA27-EE15-3B57-53198057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" y="2937005"/>
            <a:ext cx="9142936" cy="1794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FA061C-323B-73C9-C6AF-50B52B532216}"/>
              </a:ext>
            </a:extLst>
          </p:cNvPr>
          <p:cNvSpPr txBox="1"/>
          <p:nvPr/>
        </p:nvSpPr>
        <p:spPr>
          <a:xfrm>
            <a:off x="276367" y="5007742"/>
            <a:ext cx="914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many believed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ECC memory, even if plausible in theory, is simply impractical. This paper shows this to be false: while harder,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 are still a realistic threat even to modern ECC-equipped systems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26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Security Implications (XII)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CFD3C-5433-4E46-B9AF-5A559BA1B90D}"/>
              </a:ext>
            </a:extLst>
          </p:cNvPr>
          <p:cNvSpPr txBox="1"/>
          <p:nvPr/>
        </p:nvSpPr>
        <p:spPr>
          <a:xfrm>
            <a:off x="-23949" y="3744358"/>
            <a:ext cx="144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15x Vendor A</a:t>
            </a:r>
            <a:b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Graphic 33" descr="Research with solid fill">
            <a:extLst>
              <a:ext uri="{FF2B5EF4-FFF2-40B4-BE49-F238E27FC236}">
                <a16:creationId xmlns:a16="http://schemas.microsoft.com/office/drawing/2014/main" id="{6E420862-0DB9-4DBA-8C41-EC0F0EB0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1860" y="4019550"/>
            <a:ext cx="685800" cy="685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29ADD4-823C-41AE-A007-7B487960198B}"/>
              </a:ext>
            </a:extLst>
          </p:cNvPr>
          <p:cNvSpPr/>
          <p:nvPr/>
        </p:nvSpPr>
        <p:spPr>
          <a:xfrm>
            <a:off x="2117560" y="4648201"/>
            <a:ext cx="1066800" cy="42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rgbClr val="0066FF"/>
                </a:solidFill>
              </a:rPr>
              <a:t>U-TRR</a:t>
            </a:r>
            <a:endParaRPr lang="en-CH" sz="2100" b="1" dirty="0">
              <a:solidFill>
                <a:srgbClr val="0066FF"/>
              </a:solidFill>
            </a:endParaRPr>
          </a:p>
        </p:txBody>
      </p:sp>
      <p:pic>
        <p:nvPicPr>
          <p:cNvPr id="37" name="Graphic 36" descr="Hammer1 with solid fill">
            <a:extLst>
              <a:ext uri="{FF2B5EF4-FFF2-40B4-BE49-F238E27FC236}">
                <a16:creationId xmlns:a16="http://schemas.microsoft.com/office/drawing/2014/main" id="{47328552-A862-47D7-A958-992130197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9827" y="3848100"/>
            <a:ext cx="685800" cy="685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5DEC93-2AF8-4325-8B20-9B73CCF32F4E}"/>
              </a:ext>
            </a:extLst>
          </p:cNvPr>
          <p:cNvSpPr txBox="1"/>
          <p:nvPr/>
        </p:nvSpPr>
        <p:spPr>
          <a:xfrm>
            <a:off x="3186607" y="4456327"/>
            <a:ext cx="17460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New RowHammer access patterns</a:t>
            </a:r>
            <a:endParaRPr lang="en-CH" sz="1500" b="1" dirty="0"/>
          </a:p>
        </p:txBody>
      </p:sp>
      <p:pic>
        <p:nvPicPr>
          <p:cNvPr id="46" name="Graphic 45" descr="Processor with solid fill">
            <a:extLst>
              <a:ext uri="{FF2B5EF4-FFF2-40B4-BE49-F238E27FC236}">
                <a16:creationId xmlns:a16="http://schemas.microsoft.com/office/drawing/2014/main" id="{9BF4E623-DE49-42B8-AB92-774E43C66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7865" y="3749293"/>
            <a:ext cx="484748" cy="484748"/>
          </a:xfrm>
          <a:prstGeom prst="rect">
            <a:avLst/>
          </a:prstGeom>
        </p:spPr>
      </p:pic>
      <p:pic>
        <p:nvPicPr>
          <p:cNvPr id="47" name="Graphic 46" descr="Processor with solid fill">
            <a:extLst>
              <a:ext uri="{FF2B5EF4-FFF2-40B4-BE49-F238E27FC236}">
                <a16:creationId xmlns:a16="http://schemas.microsoft.com/office/drawing/2014/main" id="{362C9A63-301E-4194-BBFE-48002A3B2E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7865" y="4222498"/>
            <a:ext cx="484748" cy="484748"/>
          </a:xfrm>
          <a:prstGeom prst="rect">
            <a:avLst/>
          </a:prstGeom>
        </p:spPr>
      </p:pic>
      <p:pic>
        <p:nvPicPr>
          <p:cNvPr id="48" name="Graphic 47" descr="Processor with solid fill">
            <a:extLst>
              <a:ext uri="{FF2B5EF4-FFF2-40B4-BE49-F238E27FC236}">
                <a16:creationId xmlns:a16="http://schemas.microsoft.com/office/drawing/2014/main" id="{ABD19780-5A85-451A-8B35-862E39508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7865" y="4695703"/>
            <a:ext cx="484748" cy="4847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7893BC-EFFD-4E5B-A82B-13C63F041568}"/>
              </a:ext>
            </a:extLst>
          </p:cNvPr>
          <p:cNvSpPr txBox="1"/>
          <p:nvPr/>
        </p:nvSpPr>
        <p:spPr>
          <a:xfrm>
            <a:off x="-16040" y="4217246"/>
            <a:ext cx="149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15x Vendor B</a:t>
            </a:r>
            <a:b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26087A-80BE-46EA-BEE8-8F5CC1B19CFE}"/>
              </a:ext>
            </a:extLst>
          </p:cNvPr>
          <p:cNvSpPr txBox="1"/>
          <p:nvPr/>
        </p:nvSpPr>
        <p:spPr>
          <a:xfrm>
            <a:off x="0" y="4696540"/>
            <a:ext cx="14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15x Vendor C</a:t>
            </a:r>
            <a:b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121125-174A-4923-9164-3E702B77FE7D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12613" y="3991667"/>
            <a:ext cx="409428" cy="2524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9C7662-41BB-4332-A13D-FEE88B363761}"/>
              </a:ext>
            </a:extLst>
          </p:cNvPr>
          <p:cNvCxnSpPr>
            <a:cxnSpLocks/>
            <a:stCxn id="47" idx="3"/>
            <a:endCxn id="34" idx="1"/>
          </p:cNvCxnSpPr>
          <p:nvPr/>
        </p:nvCxnSpPr>
        <p:spPr>
          <a:xfrm flipV="1">
            <a:off x="1812613" y="4362450"/>
            <a:ext cx="419247" cy="10242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D0781F-297E-4F78-B922-1268735E3AF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812613" y="4506279"/>
            <a:ext cx="447822" cy="43179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AEABCC-4069-4440-9A34-EA4B235F4866}"/>
              </a:ext>
            </a:extLst>
          </p:cNvPr>
          <p:cNvSpPr txBox="1"/>
          <p:nvPr/>
        </p:nvSpPr>
        <p:spPr>
          <a:xfrm>
            <a:off x="5334000" y="3733800"/>
            <a:ext cx="3810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All 45 </a:t>
            </a:r>
            <a:r>
              <a:rPr lang="en-US" sz="1400" dirty="0">
                <a:solidFill>
                  <a:srgbClr val="C00000"/>
                </a:solidFill>
              </a:rPr>
              <a:t>modules we test are </a:t>
            </a:r>
            <a:r>
              <a:rPr lang="en-US" sz="1400" b="1" dirty="0">
                <a:solidFill>
                  <a:srgbClr val="C00000"/>
                </a:solidFill>
              </a:rPr>
              <a:t>vulnerable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50A14D-9E53-421C-ABB6-7EB93A274DB6}"/>
              </a:ext>
            </a:extLst>
          </p:cNvPr>
          <p:cNvSpPr txBox="1"/>
          <p:nvPr/>
        </p:nvSpPr>
        <p:spPr>
          <a:xfrm>
            <a:off x="5334000" y="4171098"/>
            <a:ext cx="381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99.9% of rows </a:t>
            </a:r>
            <a:r>
              <a:rPr lang="en-US" sz="1400" dirty="0">
                <a:solidFill>
                  <a:srgbClr val="C00000"/>
                </a:solidFill>
              </a:rPr>
              <a:t>in a DRAM bank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experience </a:t>
            </a:r>
            <a:r>
              <a:rPr lang="en-US" sz="1400" b="1" dirty="0">
                <a:solidFill>
                  <a:srgbClr val="C00000"/>
                </a:solidFill>
              </a:rPr>
              <a:t>at least one RowHammer bit flip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3DC101-D403-486E-AB48-70CB37DBC2B2}"/>
              </a:ext>
            </a:extLst>
          </p:cNvPr>
          <p:cNvSpPr txBox="1"/>
          <p:nvPr/>
        </p:nvSpPr>
        <p:spPr>
          <a:xfrm>
            <a:off x="5334000" y="4823840"/>
            <a:ext cx="3810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Up to </a:t>
            </a:r>
            <a:r>
              <a:rPr lang="en-US" sz="1400" b="1" dirty="0">
                <a:solidFill>
                  <a:srgbClr val="C00000"/>
                </a:solidFill>
              </a:rPr>
              <a:t>7</a:t>
            </a:r>
            <a:r>
              <a:rPr lang="en-US" sz="1400" dirty="0">
                <a:solidFill>
                  <a:srgbClr val="C00000"/>
                </a:solidFill>
              </a:rPr>
              <a:t> RowHammer </a:t>
            </a:r>
            <a:r>
              <a:rPr lang="en-US" sz="1400" b="1" dirty="0">
                <a:solidFill>
                  <a:srgbClr val="C00000"/>
                </a:solidFill>
              </a:rPr>
              <a:t>bitflips </a:t>
            </a:r>
            <a:r>
              <a:rPr lang="en-US" sz="1400" dirty="0">
                <a:solidFill>
                  <a:srgbClr val="C00000"/>
                </a:solidFill>
              </a:rPr>
              <a:t>in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 8-byte </a:t>
            </a:r>
            <a:r>
              <a:rPr lang="en-US" sz="1400" dirty="0" err="1">
                <a:solidFill>
                  <a:srgbClr val="C00000"/>
                </a:solidFill>
              </a:rPr>
              <a:t>dataword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b="1" dirty="0">
                <a:solidFill>
                  <a:srgbClr val="C00000"/>
                </a:solidFill>
              </a:rPr>
              <a:t>making ECC ineffective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B46621-5BC8-4F3B-9941-AB1B83336B1B}"/>
              </a:ext>
            </a:extLst>
          </p:cNvPr>
          <p:cNvSpPr/>
          <p:nvPr/>
        </p:nvSpPr>
        <p:spPr>
          <a:xfrm>
            <a:off x="31221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0297736-F98A-4008-B4F6-7D4E8237BB60}"/>
              </a:ext>
            </a:extLst>
          </p:cNvPr>
          <p:cNvSpPr/>
          <p:nvPr/>
        </p:nvSpPr>
        <p:spPr>
          <a:xfrm>
            <a:off x="47985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F3F9CC1-42FE-4EF4-B5F6-330B7E88787C}"/>
              </a:ext>
            </a:extLst>
          </p:cNvPr>
          <p:cNvSpPr txBox="1">
            <a:spLocks/>
          </p:cNvSpPr>
          <p:nvPr/>
        </p:nvSpPr>
        <p:spPr>
          <a:xfrm>
            <a:off x="0" y="5410200"/>
            <a:ext cx="9143999" cy="4317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TRR </a:t>
            </a:r>
            <a:r>
              <a:rPr lang="en-US" sz="1800" dirty="0">
                <a:solidFill>
                  <a:srgbClr val="C00000"/>
                </a:solidFill>
              </a:rPr>
              <a:t>does not provide security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RowHammer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D8BBFE5-0073-4622-9183-F38F7817A3FD}"/>
              </a:ext>
            </a:extLst>
          </p:cNvPr>
          <p:cNvSpPr txBox="1">
            <a:spLocks/>
          </p:cNvSpPr>
          <p:nvPr/>
        </p:nvSpPr>
        <p:spPr>
          <a:xfrm>
            <a:off x="0" y="5903416"/>
            <a:ext cx="9144000" cy="51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66FF"/>
                </a:solidFill>
              </a:rPr>
              <a:t>U-TRR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</a:t>
            </a:r>
            <a:r>
              <a:rPr lang="en-US" sz="1800" dirty="0">
                <a:solidFill>
                  <a:srgbClr val="009900"/>
                </a:solidFill>
              </a:rPr>
              <a:t>facilitate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development of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RowHammer attacks 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secure RowHammer protection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mechanisms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E8A8E-DD2F-3468-7677-470B81165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0" y="1737854"/>
            <a:ext cx="9143999" cy="183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073A8-99EF-3483-2055-AADC0DBD81AA}"/>
              </a:ext>
            </a:extLst>
          </p:cNvPr>
          <p:cNvSpPr txBox="1"/>
          <p:nvPr/>
        </p:nvSpPr>
        <p:spPr>
          <a:xfrm>
            <a:off x="-23949" y="79113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Hasan Hassan, Yahya Can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Tugrul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Jeremie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S. Kim, Victor van der Veen, Kaveh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Razavi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and Onur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Mutlu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5"/>
              </a:rPr>
              <a:t>"Uncovering In-DRAM RowHammer Protection Mechanisms: A New Methodology, Custom RowHammer Patterns, and Implications,”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MICRO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2021.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6"/>
              </a:rPr>
              <a:t>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7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8"/>
              </a:rPr>
              <a:t>Short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9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0"/>
              </a:rPr>
              <a:t>Lightning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1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2"/>
              </a:rPr>
              <a:t>Full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(25 mins)]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3"/>
              </a:rPr>
              <a:t>Lightning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(1.5 mins)]</a:t>
            </a: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57BAB-FA66-D196-0993-367F549A5BB7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798508" y="5085450"/>
            <a:ext cx="53549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175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14"/>
    </mc:Choice>
    <mc:Fallback xmlns="">
      <p:transition spd="slow" advTm="1056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2FD-9EDC-17FE-F1AD-27DB3CBC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RowHammer Survey: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6AB7-4B23-1693-EDAE-32A6B568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96519"/>
            <a:ext cx="8993799" cy="5153025"/>
          </a:xfrm>
        </p:spPr>
        <p:txBody>
          <a:bodyPr>
            <a:normAutofit/>
          </a:bodyPr>
          <a:lstStyle/>
          <a:p>
            <a:pPr marL="122238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Onur Mutlu,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A. Giray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dirty="0">
                <a:solidFill>
                  <a:srgbClr val="1F73C7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"Fundamentally Understanding and Solving RowHammer”</a:t>
            </a:r>
            <a:r>
              <a:rPr lang="en-US" dirty="0">
                <a:solidFill>
                  <a:srgbClr val="1F73C7"/>
                </a:solidFill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Invited Special Session Paper at the 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28th Asia and South Pacific Design Automation Conference (</a:t>
            </a:r>
            <a:r>
              <a:rPr lang="en-US" b="1" i="1" dirty="0">
                <a:solidFill>
                  <a:srgbClr val="000000"/>
                </a:solidFill>
                <a:effectLst/>
                <a:hlinkClick r:id="rId3"/>
              </a:rPr>
              <a:t>ASP-DAC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Tokyo, Japan, January 2023.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Talk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(26 minutes)]</a:t>
            </a:r>
          </a:p>
          <a:p>
            <a:pPr marL="0" indent="0">
              <a:buNone/>
            </a:pPr>
            <a:br>
              <a:rPr lang="en-US" dirty="0"/>
            </a:b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B77C2-B71A-467C-672F-CF60FDFA810B}"/>
              </a:ext>
            </a:extLst>
          </p:cNvPr>
          <p:cNvSpPr txBox="1">
            <a:spLocks/>
          </p:cNvSpPr>
          <p:nvPr/>
        </p:nvSpPr>
        <p:spPr bwMode="auto">
          <a:xfrm>
            <a:off x="251520" y="4191466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0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https://arxiv.org/pdf/2211.07613.pdf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75755-5989-55B0-9E2C-FB64610A1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40" y="3894309"/>
            <a:ext cx="8873959" cy="1537356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2C8D268-9A14-50AE-491F-7B9735BE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69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F1E8-2E39-6EFC-82EA-F19F32A1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Samsung’s Best Practice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CFEA-5853-1E03-7899-B9C01B12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Salman Qazi and Daniel </a:t>
            </a:r>
            <a:r>
              <a:rPr lang="en-US" dirty="0" err="1"/>
              <a:t>Moghimi</a:t>
            </a:r>
            <a:r>
              <a:rPr lang="en-US" dirty="0"/>
              <a:t>, “</a:t>
            </a:r>
            <a:r>
              <a:rPr lang="en-US" dirty="0" err="1">
                <a:hlinkClick r:id="rId2"/>
              </a:rPr>
              <a:t>SoothSayer</a:t>
            </a:r>
            <a:r>
              <a:rPr lang="en-US" dirty="0">
                <a:hlinkClick r:id="rId2"/>
              </a:rPr>
              <a:t>: Bypassing DSAC Mitigation by Predicting Counter Replacement</a:t>
            </a:r>
            <a:r>
              <a:rPr lang="en-US" dirty="0"/>
              <a:t>,” </a:t>
            </a:r>
            <a:r>
              <a:rPr lang="en-US" dirty="0" err="1"/>
              <a:t>DRAMSec</a:t>
            </a:r>
            <a:r>
              <a:rPr lang="en-US" dirty="0"/>
              <a:t>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3056-6F28-E98C-41FB-A9626538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6F8E-1D32-0D2B-FEEE-CF9502DD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718705"/>
            <a:ext cx="7772400" cy="4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08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AE83-17D4-C49D-3699-DAC78CA9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DDR5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9093-77E4-0220-7048-6A6333FF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2238" indent="0"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Patrick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Jattke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Wipfli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Flavien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Solt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Michele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Marazzi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Matej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Bölcskei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and Kaveh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Razavi</a:t>
            </a:r>
            <a:r>
              <a:rPr lang="en-US" altLang="en-US" dirty="0">
                <a:solidFill>
                  <a:srgbClr val="333333"/>
                </a:solidFill>
              </a:rPr>
              <a:t>, 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linkClick r:id="rId2"/>
              </a:rPr>
              <a:t>ZenHammer: Rowhammer Attacks on AMD Zen-based Platforms,”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lang="en-US" altLang="en-US" dirty="0">
                <a:solidFill>
                  <a:srgbClr val="333333"/>
                </a:solidFill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n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USENIX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, 2024.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dirty="0">
                <a:solidFill>
                  <a:srgbClr val="3366C8"/>
                </a:solidFill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2"/>
              </a:rPr>
              <a:t>Paper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3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3CBD-B0AE-C23F-56D2-9CD472E4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40D1B4-1798-3A01-5706-47B788B8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6041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ZenHammer: Rowhammer Attacks on AMD Zen-based Platforms [pdf]">
            <a:hlinkClick r:id="rId2"/>
            <a:extLst>
              <a:ext uri="{FF2B5EF4-FFF2-40B4-BE49-F238E27FC236}">
                <a16:creationId xmlns:a16="http://schemas.microsoft.com/office/drawing/2014/main" id="{300DA2E0-DB75-9DE6-77C9-2EB601AC8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950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ZenHammer: Rowhammer Attacks on AMD Zen-based Platforms [link]">
            <a:hlinkClick r:id="rId3"/>
            <a:extLst>
              <a:ext uri="{FF2B5EF4-FFF2-40B4-BE49-F238E27FC236}">
                <a16:creationId xmlns:a16="http://schemas.microsoft.com/office/drawing/2014/main" id="{24267064-C369-7022-833F-82C46A44B4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513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-up of a white card&#10;&#10;Description automatically generated">
            <a:extLst>
              <a:ext uri="{FF2B5EF4-FFF2-40B4-BE49-F238E27FC236}">
                <a16:creationId xmlns:a16="http://schemas.microsoft.com/office/drawing/2014/main" id="{C248D13E-BF8E-137D-45F2-29355B87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419527"/>
            <a:ext cx="9155057" cy="240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C5E3B-B708-33CC-E574-3D4F2964750C}"/>
              </a:ext>
            </a:extLst>
          </p:cNvPr>
          <p:cNvSpPr txBox="1"/>
          <p:nvPr/>
        </p:nvSpPr>
        <p:spPr>
          <a:xfrm>
            <a:off x="260349" y="4638411"/>
            <a:ext cx="862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We found bit flips on only 1 of 10 tested devices </a:t>
            </a:r>
            <a:r>
              <a:rPr lang="en-US" i="1" dirty="0">
                <a:latin typeface="Cambria" panose="02040503050406030204" pitchFamily="18" charset="0"/>
              </a:rPr>
              <a:t>(S1), suggesting that the changes </a:t>
            </a:r>
            <a:br>
              <a:rPr lang="en-US" i="1" dirty="0">
                <a:latin typeface="Cambria" panose="02040503050406030204" pitchFamily="18" charset="0"/>
              </a:rPr>
            </a:br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in DDR5 </a:t>
            </a:r>
            <a:r>
              <a:rPr lang="en-US" i="1" dirty="0">
                <a:latin typeface="Cambria" panose="02040503050406030204" pitchFamily="18" charset="0"/>
              </a:rPr>
              <a:t>such as improved </a:t>
            </a:r>
            <a:r>
              <a:rPr lang="en-US" i="1" dirty="0" err="1">
                <a:latin typeface="Cambria" panose="02040503050406030204" pitchFamily="18" charset="0"/>
              </a:rPr>
              <a:t>Rowhammer</a:t>
            </a:r>
            <a:r>
              <a:rPr lang="en-US" i="1" dirty="0">
                <a:latin typeface="Cambria" panose="02040503050406030204" pitchFamily="18" charset="0"/>
              </a:rPr>
              <a:t> mitigations, on-die error correction code (ECC), and a higher refresh rate (32 </a:t>
            </a:r>
            <a:r>
              <a:rPr lang="en-US" i="1" dirty="0" err="1">
                <a:latin typeface="Cambria" panose="02040503050406030204" pitchFamily="18" charset="0"/>
              </a:rPr>
              <a:t>ms</a:t>
            </a:r>
            <a:r>
              <a:rPr lang="en-US" i="1" dirty="0">
                <a:latin typeface="Cambria" panose="02040503050406030204" pitchFamily="18" charset="0"/>
              </a:rPr>
              <a:t>) make it harder to trigger bit flips.</a:t>
            </a:r>
          </a:p>
        </p:txBody>
      </p:sp>
    </p:spTree>
    <p:extLst>
      <p:ext uri="{BB962C8B-B14F-4D97-AF65-F5344CB8AC3E}">
        <p14:creationId xmlns:p14="http://schemas.microsoft.com/office/powerpoint/2010/main" val="156718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DRAM Read Disturbance: A Critical Challenge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317652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cells become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more vulnerable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95751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2493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2519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234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13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44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79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35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56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00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22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1350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44471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78860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34716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5624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000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21585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14143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45105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79493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3534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5687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006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2221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1421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45175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79564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3542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56949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007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22289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13857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4481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79208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3506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5659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004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2193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393155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342021" y="1899011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node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865465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186894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52570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198743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198120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525993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20349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18680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198832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/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12061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(I)</a:t>
            </a:r>
            <a:endParaRPr lang="tr-TR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7D97D-D499-1320-936D-446252E2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8860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506A-5FEB-DE79-CFF3-1609A6AF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EA2119-1C27-80C1-BFB6-A8C61BE5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(II)</a:t>
            </a:r>
            <a:endParaRPr lang="tr-TR" b="0" dirty="0"/>
          </a:p>
        </p:txBody>
      </p:sp>
      <p:pic>
        <p:nvPicPr>
          <p:cNvPr id="10" name="İçerik Yer Tutucusu 9" descr="Uyarı düz dolguyla">
            <a:extLst>
              <a:ext uri="{FF2B5EF4-FFF2-40B4-BE49-F238E27FC236}">
                <a16:creationId xmlns:a16="http://schemas.microsoft.com/office/drawing/2014/main" id="{881DFDB4-F920-6F33-A7FD-1BB515B6F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3176587"/>
            <a:ext cx="914400" cy="914400"/>
          </a:xfr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D29C0F3-ED29-013D-3923-F0ED0F9F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ED06297-8B58-A4DE-DDB2-C57F9DBE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27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3A0D4B8F-9C82-2B6D-37DF-59A021407FA1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863BFBB1-514F-48F5-B65C-A2633D7613F5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0FD1D35-BB6C-B6AD-649C-DCCDF6749B49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CEE9326D-307B-B176-05D7-5EC46783CC47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8D4F3746-D42A-D4CD-7B01-647D7FDAAF7D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ED580444-DAFD-780A-12B6-C188AFF9FB3F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53F536A7-A00F-0387-9423-AAE9F0813E66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93270180-FEDE-EADC-472E-D52853D4B26E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DCE6EE0B-554A-E373-084F-C57620C6E1EF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89DE3656-EF98-2669-B941-FFBB107CBA21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656E86A8-526C-C55C-4862-E50AEEDE99D2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1E9449A0-9F9D-3B57-6D31-E035AA457367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38D26867-722B-5593-78EE-4420C68B13D4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07391F98-0544-C083-2B69-7EA3F9DC614E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C9922FAB-8BE2-380B-1C07-9431737BA578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93898B5B-CAD2-B1E7-95BD-E54555C0325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CEF7C66C-6E2F-337F-FC2E-6562ED3AD02C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38688CFD-7D55-D4F7-2E90-1C2EA39D3669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1ADFB56C-F1B6-D914-56A1-9CD8F8C5531A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683EC97A-2CF1-706D-24A2-79B255244C4F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7539CDA-C24E-4BD6-43B8-7BD6494551DE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91E6E384-E35A-174E-A2FA-58BC86D40F27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B21B6DDF-4A76-C262-D826-52223621821D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2775433F-9852-113C-FFEE-C533AC64CEDC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05BECF18-B9E8-743C-29CD-CBC07B5F0D0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E8B926E-87F4-02E4-9460-1A1F97278CAB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5C6C2AA4-3E96-1BCA-ECE9-23BE76DF5FB2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AD3177A4-9072-1308-2E75-5D5581A19CC7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A02D07E9-A305-5C20-DFE9-5974E99A66FF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3F4DDC2A-1A4F-6D24-AABD-E79A45C4A377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170DCA42-EF95-8684-14D7-9040522FDEB1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D08E3A04-9FB7-7877-D8DC-C1082E43268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6A9C576F-D7F3-F9D3-D766-883B37B41A7F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5B045DE9-1DF0-2394-F699-7DBE50889152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3E947F58-A112-DBF3-FED0-FD7B04A60B5B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7199A7FB-5460-EBCC-8B35-2E86C36E0FD7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80D1C235-3051-E629-EC94-5FA05D8DB9F6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E09E69D3-D67A-29E9-7F0A-B152B954E602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399902BE-E678-60B7-A662-C2C954324898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A04C2A52-2FAE-BF79-A9EC-82BC20650754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3C65A7C1-A533-5D5F-60B1-9BAF59AB3ECE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1AE58B42-4D6C-5652-1C04-BD8825CBE44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AD733A6C-1139-86C1-EF47-885DC276D2A2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5BC8DC28-4A3A-E7BF-F3FC-BDA81E38CE0A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4D821F8C-0C3E-C9C8-E0EB-4A0FA471E119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Mitigation techniques </a:t>
            </a:r>
            <a:r>
              <a:rPr lang="en-US" sz="2400" dirty="0">
                <a:solidFill>
                  <a:srgbClr val="F23F00"/>
                </a:solidFill>
              </a:rPr>
              <a:t>track DRAM row activation counts </a:t>
            </a:r>
            <a:br>
              <a:rPr lang="en-US" sz="2400" dirty="0">
                <a:solidFill>
                  <a:srgbClr val="F23F00"/>
                </a:solidFill>
              </a:rPr>
            </a:br>
            <a:r>
              <a:rPr lang="en-US" sz="2400" dirty="0"/>
              <a:t>(of aggressor rows) to </a:t>
            </a:r>
            <a:r>
              <a:rPr lang="en-US" sz="2400" dirty="0">
                <a:solidFill>
                  <a:srgbClr val="316CE3"/>
                </a:solidFill>
              </a:rPr>
              <a:t>preventively refresh </a:t>
            </a:r>
            <a:r>
              <a:rPr lang="en-US" sz="2400" dirty="0"/>
              <a:t>potential victim rows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D1F43C33-6F74-C0DF-6C99-6F972F7BBFDF}"/>
              </a:ext>
            </a:extLst>
          </p:cNvPr>
          <p:cNvSpPr/>
          <p:nvPr/>
        </p:nvSpPr>
        <p:spPr>
          <a:xfrm>
            <a:off x="1371600" y="2874838"/>
            <a:ext cx="6419850" cy="852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E7C75CB-E4CC-A5A3-F63A-A109820FC112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1692433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Scalability with Worsening RowHammer Vulnerability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9" name="Picture 18" descr="A red blue and yellow circles with lightning bolts&#10;&#10;Description automatically generated">
            <a:extLst>
              <a:ext uri="{FF2B5EF4-FFF2-40B4-BE49-F238E27FC236}">
                <a16:creationId xmlns:a16="http://schemas.microsoft.com/office/drawing/2014/main" id="{1B846E6A-85A6-3BB0-C619-1D4522A2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32626"/>
            <a:ext cx="1326483" cy="1300974"/>
          </a:xfrm>
          <a:prstGeom prst="rect">
            <a:avLst/>
          </a:prstGeom>
        </p:spPr>
      </p:pic>
      <p:pic>
        <p:nvPicPr>
          <p:cNvPr id="21" name="Picture 20" descr="A blue and red circles with lightning bolts&#10;&#10;Description automatically generated">
            <a:extLst>
              <a:ext uri="{FF2B5EF4-FFF2-40B4-BE49-F238E27FC236}">
                <a16:creationId xmlns:a16="http://schemas.microsoft.com/office/drawing/2014/main" id="{EC5743AB-A713-4F66-047A-31599A68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859366"/>
            <a:ext cx="952500" cy="124883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EB7955-D654-8A6D-F3F5-B2BBEC46DEF7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1605883" y="1483113"/>
            <a:ext cx="705517" cy="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6B1FF2-C13E-4EB8-29BD-766826A75266}"/>
              </a:ext>
            </a:extLst>
          </p:cNvPr>
          <p:cNvSpPr txBox="1"/>
          <p:nvPr/>
        </p:nvSpPr>
        <p:spPr>
          <a:xfrm>
            <a:off x="3370370" y="800101"/>
            <a:ext cx="5400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DRAM cells become </a:t>
            </a:r>
          </a:p>
          <a:p>
            <a:r>
              <a:rPr lang="en-US" sz="2800" b="1" dirty="0">
                <a:latin typeface="Cambria" panose="02040503050406030204" pitchFamily="18" charset="0"/>
              </a:rPr>
              <a:t>increasingly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</a:rPr>
              <a:t>more vulnerable </a:t>
            </a:r>
          </a:p>
          <a:p>
            <a:r>
              <a:rPr lang="en-US" sz="2800" dirty="0">
                <a:latin typeface="Cambria" panose="02040503050406030204" pitchFamily="18" charset="0"/>
              </a:rPr>
              <a:t>to read disturbance at device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B0F2A-0185-5BE9-5109-8283882C2C5F}"/>
              </a:ext>
            </a:extLst>
          </p:cNvPr>
          <p:cNvSpPr txBox="1"/>
          <p:nvPr/>
        </p:nvSpPr>
        <p:spPr>
          <a:xfrm>
            <a:off x="379901" y="2410212"/>
            <a:ext cx="84984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Existing solutions become </a:t>
            </a:r>
            <a:r>
              <a:rPr lang="en-US" sz="2800" b="1" dirty="0">
                <a:solidFill>
                  <a:srgbClr val="990063"/>
                </a:solidFill>
                <a:latin typeface="Cambria" panose="02040503050406030204" pitchFamily="18" charset="0"/>
              </a:rPr>
              <a:t>prohibitively expensive </a:t>
            </a:r>
            <a:br>
              <a:rPr lang="en-US" sz="2800" b="1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or</a:t>
            </a:r>
            <a:r>
              <a:rPr lang="en-US" sz="2800" b="1" dirty="0">
                <a:solidFill>
                  <a:srgbClr val="C55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latin typeface="Cambria" panose="02040503050406030204" pitchFamily="18" charset="0"/>
              </a:rPr>
              <a:t>going forward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[Kim+, ISCA’20]	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dirty="0" err="1">
                <a:solidFill>
                  <a:srgbClr val="C55000"/>
                </a:solidFill>
                <a:latin typeface="Cambria" panose="02040503050406030204" pitchFamily="18" charset="0"/>
              </a:rPr>
              <a:t>Frigo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+, IEEE S&amp;P’20] [Hassan+, MICRO’21]</a:t>
            </a:r>
            <a:endParaRPr lang="en-US" sz="2800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AF6F535F-72DC-209C-2C6C-4E9D754CF8A1}"/>
              </a:ext>
            </a:extLst>
          </p:cNvPr>
          <p:cNvSpPr/>
          <p:nvPr/>
        </p:nvSpPr>
        <p:spPr>
          <a:xfrm>
            <a:off x="4537710" y="2175224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D3CF69C4-C991-5F86-AAFF-C3A7C25FD16D}"/>
              </a:ext>
            </a:extLst>
          </p:cNvPr>
          <p:cNvSpPr/>
          <p:nvPr/>
        </p:nvSpPr>
        <p:spPr>
          <a:xfrm>
            <a:off x="4537710" y="3656190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E633F-EC2D-226E-7885-51C39C3253FB}"/>
              </a:ext>
            </a:extLst>
          </p:cNvPr>
          <p:cNvSpPr txBox="1"/>
          <p:nvPr/>
        </p:nvSpPr>
        <p:spPr>
          <a:xfrm>
            <a:off x="379901" y="4031821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We need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more efficient and scalable </a:t>
            </a:r>
            <a:r>
              <a:rPr lang="en-US" sz="2800" dirty="0">
                <a:latin typeface="Cambria" panose="02040503050406030204" pitchFamily="18" charset="0"/>
              </a:rPr>
              <a:t>solutions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to DRAM read disturbance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C5BCABAD-94CE-6B12-80DF-47167E6B043C}"/>
              </a:ext>
            </a:extLst>
          </p:cNvPr>
          <p:cNvSpPr/>
          <p:nvPr/>
        </p:nvSpPr>
        <p:spPr>
          <a:xfrm>
            <a:off x="4537710" y="4986337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0366AD-A0CF-84B9-DFCE-03485EB99488}"/>
              </a:ext>
            </a:extLst>
          </p:cNvPr>
          <p:cNvSpPr txBox="1"/>
          <p:nvPr/>
        </p:nvSpPr>
        <p:spPr>
          <a:xfrm>
            <a:off x="379901" y="5287103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 </a:t>
            </a:r>
            <a:r>
              <a:rPr lang="en-US" sz="2800" b="1" dirty="0">
                <a:solidFill>
                  <a:srgbClr val="007799"/>
                </a:solidFill>
                <a:latin typeface="Cambria" panose="02040503050406030204" pitchFamily="18" charset="0"/>
              </a:rPr>
              <a:t>more detailed understanding </a:t>
            </a:r>
            <a:r>
              <a:rPr lang="en-US" sz="2800" dirty="0">
                <a:latin typeface="Cambria" panose="02040503050406030204" pitchFamily="18" charset="0"/>
              </a:rPr>
              <a:t>of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DRAM read disturbance can help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b="1" dirty="0">
                <a:solidFill>
                  <a:srgbClr val="5B90AE"/>
                </a:solidFill>
              </a:rPr>
              <a:t>throttling</a:t>
            </a:r>
            <a:r>
              <a:rPr lang="en-US" sz="2600" dirty="0">
                <a:solidFill>
                  <a:srgbClr val="5B90AE"/>
                </a:solidFill>
              </a:rPr>
              <a:t> memory requests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lead to </a:t>
            </a:r>
            <a:r>
              <a:rPr lang="en-US" sz="2600" b="1" dirty="0">
                <a:solidFill>
                  <a:srgbClr val="5B90AE"/>
                </a:solidFill>
              </a:rPr>
              <a:t>time-consuming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preventive refreshes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5122785" y="222114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606061" y="222708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864423" y="223494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5095675" y="180078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638488" y="180078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5023291" y="3311071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993952" y="4888864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6141647" y="110399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6094844" y="3303375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968070" y="283097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993952" y="282977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989218" y="283451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616454" y="2831519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35276" y="35933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33449" y="3579883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984591" y="2931089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7059411" y="3578352"/>
            <a:ext cx="2083070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43923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8006354" y="183515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413535" y="334128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562991" y="332377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413536" y="4906862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380986-F788-7CB2-7154-1C7D6241A4FF}"/>
              </a:ext>
            </a:extLst>
          </p:cNvPr>
          <p:cNvGrpSpPr/>
          <p:nvPr/>
        </p:nvGrpSpPr>
        <p:grpSpPr>
          <a:xfrm>
            <a:off x="6096942" y="4882805"/>
            <a:ext cx="1065420" cy="966117"/>
            <a:chOff x="7984179" y="4600297"/>
            <a:chExt cx="1065420" cy="96611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7902BDC-5246-8617-D8FC-48788E053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082264-BBDB-8005-FCF2-03D5E88B56FE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A7435564-A67C-62DE-2FC2-67BCDA40CC8B}"/>
              </a:ext>
            </a:extLst>
          </p:cNvPr>
          <p:cNvSpPr/>
          <p:nvPr/>
        </p:nvSpPr>
        <p:spPr>
          <a:xfrm rot="5400000">
            <a:off x="6584060" y="492077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reakHammer">
            <a:extLst>
              <a:ext uri="{FF2B5EF4-FFF2-40B4-BE49-F238E27FC236}">
                <a16:creationId xmlns:a16="http://schemas.microsoft.com/office/drawing/2014/main" id="{78E07159-68A2-BD30-0127-2D52CA9F10F5}"/>
              </a:ext>
            </a:extLst>
          </p:cNvPr>
          <p:cNvSpPr txBox="1"/>
          <p:nvPr/>
        </p:nvSpPr>
        <p:spPr>
          <a:xfrm>
            <a:off x="7166857" y="5182821"/>
            <a:ext cx="198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BreakHammer</a:t>
            </a:r>
            <a:r>
              <a:rPr lang="en-US" dirty="0">
                <a:latin typeface="Cambria" panose="02040503050406030204" pitchFamily="18" charset="0"/>
              </a:rPr>
              <a:t>: Throttling malicious threads</a:t>
            </a:r>
          </a:p>
        </p:txBody>
      </p:sp>
      <p:sp>
        <p:nvSpPr>
          <p:cNvPr id="47" name="BreakHammerOverlay">
            <a:extLst>
              <a:ext uri="{FF2B5EF4-FFF2-40B4-BE49-F238E27FC236}">
                <a16:creationId xmlns:a16="http://schemas.microsoft.com/office/drawing/2014/main" id="{3B01BDBE-5F6C-6DEF-97B7-B3BBD50FD665}"/>
              </a:ext>
            </a:extLst>
          </p:cNvPr>
          <p:cNvSpPr/>
          <p:nvPr/>
        </p:nvSpPr>
        <p:spPr>
          <a:xfrm>
            <a:off x="7158164" y="4899899"/>
            <a:ext cx="1905318" cy="145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lockHammer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225227" y="5214368"/>
            <a:ext cx="198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5" name="BlockHammer Overlay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7216534" y="4931446"/>
            <a:ext cx="1905318" cy="145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8" grpId="0" animBg="1"/>
      <p:bldP spid="12" grpId="0"/>
      <p:bldP spid="12" grpId="1"/>
      <p:bldP spid="21" grpId="0"/>
      <p:bldP spid="21" grpId="1"/>
      <p:bldP spid="22" grpId="0"/>
      <p:bldP spid="22" grpId="1"/>
      <p:bldP spid="28" grpId="0"/>
      <p:bldP spid="29" grpId="0"/>
      <p:bldP spid="29" grpId="1"/>
      <p:bldP spid="31" grpId="0"/>
      <p:bldP spid="33" grpId="0" animBg="1"/>
      <p:bldP spid="33" grpId="1" animBg="1"/>
      <p:bldP spid="34" grpId="0" animBg="1"/>
      <p:bldP spid="34" grpId="1" animBg="1"/>
      <p:bldP spid="36" grpId="0"/>
      <p:bldP spid="40" grpId="0"/>
      <p:bldP spid="42" grpId="0"/>
      <p:bldP spid="43" grpId="0" animBg="1"/>
      <p:bldP spid="44" grpId="0" animBg="1"/>
      <p:bldP spid="45" grpId="0" animBg="1"/>
      <p:bldP spid="46" grpId="0" animBg="1"/>
      <p:bldP spid="39" grpId="0" animBg="1"/>
      <p:bldP spid="47" grpId="0" animBg="1"/>
      <p:bldP spid="32" grpId="0"/>
      <p:bldP spid="32" grpId="1"/>
      <p:bldP spid="35" grpId="0" animBg="1"/>
      <p:bldP spid="3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9AD-5CCC-8B6D-830B-B8402EA4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in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604D-6682-5D2E-D211-20C5ABEA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"/>
              </a:rPr>
              <a:t>"A Deeper Look into RowHammer’s Sensitivities: Experimental Analysis of Real DRAM Chips and Implications on Future Attacks and Defenses”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MICRO,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2021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5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(21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0"/>
              </a:rPr>
              <a:t>Lightning Talk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1"/>
              </a:rPr>
              <a:t>"Understanding RowHammer Under Reduced Wordline Voltage: An Experimental Study Using Real DRAM Devices”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 in DSN, 2022.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2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3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4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5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6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7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(34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8"/>
              </a:rPr>
              <a:t>Lightning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Francisco de Oliveira,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Ismail Yuksel,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9"/>
              </a:rPr>
              <a:t>"Spatial Variation-Aware Read Disturbance Defenses: Experimental Analysis of Real DRAM Chips and Implications on Future Solutions”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HPCA, 2024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9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Yaglıkcı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2"/>
              </a:rPr>
              <a:t>"HiRA: Hidden Row Activation for Reducing Refresh Latency of Off-the-Shelf DRAM Chips”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</a:rPr>
              <a:t>in MICRO, 2022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5"/>
              </a:rPr>
              <a:t>Longer Lecture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7"/>
              </a:rPr>
              <a:t>Lecture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(36 minutes)]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Roknoddin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Azizi,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Taha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Shahroodi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Saugata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Ghose,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8"/>
              </a:rPr>
              <a:t>"BlockHammer: Preventing RowHammer at Low Cost by Blacklisting Rapidly-Accessed DRAM Rows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28"/>
              </a:rPr>
              <a:t>,”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in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HPCA,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2021.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9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0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1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2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3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4"/>
              </a:rPr>
              <a:t>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(7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5"/>
              </a:rPr>
              <a:t>Intel Hardware Security Academic Awards 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7"/>
              </a:rPr>
              <a:t>Intel Hardware Security Academic Awards 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8"/>
              </a:rPr>
              <a:t>BlockHammer 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Intel Hardware Security Academic Award Finalist (one of 4 finalists out of 34 nominations)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F. Oliveira,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39"/>
              </a:rPr>
              <a:t>"Understanding the Security Benefits and Overheads of Emerging Industry Solutions to DRAM Read Disturbance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39"/>
              </a:rPr>
              <a:t>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1" i="1" dirty="0" err="1">
                <a:solidFill>
                  <a:srgbClr val="000000"/>
                </a:solidFill>
                <a:effectLst/>
              </a:rPr>
              <a:t>DRAMSec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, held with 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2024.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2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3"/>
              </a:rPr>
              <a:t>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İsmail Emir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44"/>
              </a:rPr>
              <a:t>“Leveraging Adversarial Detection to Enable Scalable and Low Overhead RowHammer Mitigations,”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[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cs.CR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2404.13477], 2024.</a:t>
            </a: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6A4A5-85DC-7914-48E2-0F831707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7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7282128" y="1127188"/>
            <a:ext cx="114451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C5B51C-35D4-01F4-5FBA-15C6FF549FA8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1A923F-C548-729F-EE78-91A38F26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C1B3DF-C431-9C7D-ADA9-39F80D4169E9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9044E410-BD29-D338-42B4-958E7BF0E858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19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A Deeper Look into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dirty="0">
                <a:solidFill>
                  <a:srgbClr val="000000"/>
                </a:solidFill>
                <a:latin typeface="Times"/>
              </a:rPr>
              <a:t>“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DRAM Bender: An Extensible and Versatile FPGA-based Infrastructure to Easily Test State-of-the-art DRAM Chips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</a:rPr>
              <a:t>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2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4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200437" y="1713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Base" descr="A close-up of a computer&#10;&#10;Description automatically generated">
            <a:extLst>
              <a:ext uri="{FF2B5EF4-FFF2-40B4-BE49-F238E27FC236}">
                <a16:creationId xmlns:a16="http://schemas.microsoft.com/office/drawing/2014/main" id="{9EBD493A-7377-D351-F698-0EC40B02A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20" name="FPGA" descr="A close-up of a computer&#10;&#10;Description automatically generated">
            <a:extLst>
              <a:ext uri="{FF2B5EF4-FFF2-40B4-BE49-F238E27FC236}">
                <a16:creationId xmlns:a16="http://schemas.microsoft.com/office/drawing/2014/main" id="{F8085C82-BCD8-9156-79EF-7474ACFD9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8" name="DRAM" descr="A computer with a fan and wires&#10;&#10;Description automatically generated with medium confidence">
            <a:extLst>
              <a:ext uri="{FF2B5EF4-FFF2-40B4-BE49-F238E27FC236}">
                <a16:creationId xmlns:a16="http://schemas.microsoft.com/office/drawing/2014/main" id="{EAE5395E-5C16-E721-1BC5-1C7E36B0E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6" name="PCIe" descr="A computer with wires and a fan&#10;&#10;Description automatically generated with medium confidence">
            <a:extLst>
              <a:ext uri="{FF2B5EF4-FFF2-40B4-BE49-F238E27FC236}">
                <a16:creationId xmlns:a16="http://schemas.microsoft.com/office/drawing/2014/main" id="{244811E3-3E80-0847-8B8D-C5B99E01A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4" name="Heater" descr="A close-up of a machine&#10;&#10;Description automatically generated">
            <a:extLst>
              <a:ext uri="{FF2B5EF4-FFF2-40B4-BE49-F238E27FC236}">
                <a16:creationId xmlns:a16="http://schemas.microsoft.com/office/drawing/2014/main" id="{5160C8CF-DA60-E6A8-457C-CB563E6BA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2" name="TempContr" descr="A close-up of a machine&#10;&#10;Description automatically generated">
            <a:extLst>
              <a:ext uri="{FF2B5EF4-FFF2-40B4-BE49-F238E27FC236}">
                <a16:creationId xmlns:a16="http://schemas.microsoft.com/office/drawing/2014/main" id="{891DD6D9-1B24-D250-FA52-DAB466919C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0" name="PowerSupply" descr="A close-up of a machine&#10;&#10;Description automatically generated">
            <a:extLst>
              <a:ext uri="{FF2B5EF4-FFF2-40B4-BE49-F238E27FC236}">
                <a16:creationId xmlns:a16="http://schemas.microsoft.com/office/drawing/2014/main" id="{E89D70E5-8714-F61D-0A58-B6D7332AB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1042517"/>
            <a:ext cx="8954440" cy="5222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DBAA-7643-792E-C4E3-5CBD29E3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12214"/>
              </p:ext>
            </p:extLst>
          </p:nvPr>
        </p:nvGraphicFramePr>
        <p:xfrm>
          <a:off x="627674" y="342900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(P)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x8 (-)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DRAM Chips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2C9111-D602-8A18-C118-C63A79AA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799"/>
                </a:solidFill>
              </a:rPr>
              <a:t>272 DRAM Chips </a:t>
            </a:r>
            <a:r>
              <a:rPr lang="en-US" dirty="0">
                <a:solidFill>
                  <a:srgbClr val="007799"/>
                </a:solidFill>
              </a:rPr>
              <a:t>(</a:t>
            </a:r>
            <a:r>
              <a:rPr lang="en-US" b="1" dirty="0">
                <a:solidFill>
                  <a:srgbClr val="007799"/>
                </a:solidFill>
              </a:rPr>
              <a:t>24 DDR3 </a:t>
            </a:r>
            <a:r>
              <a:rPr lang="en-US" dirty="0">
                <a:solidFill>
                  <a:srgbClr val="007799"/>
                </a:solidFill>
              </a:rPr>
              <a:t>and </a:t>
            </a:r>
            <a:r>
              <a:rPr lang="en-US" b="1" dirty="0">
                <a:solidFill>
                  <a:srgbClr val="007799"/>
                </a:solidFill>
              </a:rPr>
              <a:t>248 DDR4 </a:t>
            </a:r>
            <a:r>
              <a:rPr lang="en-US" dirty="0">
                <a:solidFill>
                  <a:srgbClr val="007799"/>
                </a:solidFill>
              </a:rPr>
              <a:t>DRAM Chips)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4 major manufacturers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Micron, Samsung, SK Hynix,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Nanya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344077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343942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A8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343807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582678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272 DRAM </a:t>
            </a:r>
            <a:r>
              <a:rPr lang="en-US" sz="2000" b="1" dirty="0">
                <a:solidFill>
                  <a:prstClr val="black"/>
                </a:solidFill>
                <a:latin typeface="Cambria"/>
                <a:ea typeface="Cambria"/>
              </a:rPr>
              <a:t>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hips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555886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2833335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/>
                <a:ea typeface="Cambria"/>
              </a:rPr>
              <a:t>2 DRAM standards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3149680" y="3033390"/>
            <a:ext cx="165917" cy="435078"/>
          </a:xfrm>
          <a:prstGeom prst="bentConnector2">
            <a:avLst/>
          </a:prstGeom>
          <a:ln w="38100">
            <a:solidFill>
              <a:srgbClr val="0077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585014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135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4 major manufacturers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38135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558221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259F872-95C4-B55C-C447-D8D50098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8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5"/>
            <a:ext cx="3745917" cy="640080"/>
            <a:chOff x="1566503" y="1224682"/>
            <a:chExt cx="3745917" cy="6400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2"/>
              <a:ext cx="3745916" cy="64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90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5"/>
            <a:ext cx="832279" cy="1271895"/>
            <a:chOff x="1146799" y="1224682"/>
            <a:chExt cx="832279" cy="12718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5"/>
            <a:ext cx="832279" cy="1271895"/>
            <a:chOff x="4921454" y="1224682"/>
            <a:chExt cx="832279" cy="127189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88705"/>
              </p:ext>
            </p:extLst>
          </p:nvPr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51500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382506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3999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uild="p"/>
      <p:bldP spid="5" grpId="0"/>
      <p:bldP spid="6" grpId="0"/>
      <p:bldP spid="17" grpId="0"/>
      <p:bldP spid="27" grpId="0"/>
      <p:bldP spid="36" grpId="0"/>
      <p:bldP spid="88" grpId="0"/>
      <p:bldP spid="112" grpId="0"/>
      <p:bldP spid="113" grpId="0"/>
      <p:bldP spid="3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6"/>
            <a:ext cx="3745917" cy="618627"/>
            <a:chOff x="1566503" y="1224683"/>
            <a:chExt cx="3745917" cy="6186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3"/>
              <a:ext cx="3745916" cy="618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6"/>
            <a:ext cx="832279" cy="1271894"/>
            <a:chOff x="1146799" y="1224683"/>
            <a:chExt cx="832279" cy="127189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6"/>
            <a:ext cx="832279" cy="1271894"/>
            <a:chOff x="4921454" y="1224683"/>
            <a:chExt cx="832279" cy="127189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/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60416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2888181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401435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B4F4B-3C40-E2FF-D19F-C14E0B44357E}"/>
              </a:ext>
            </a:extLst>
          </p:cNvPr>
          <p:cNvSpPr/>
          <p:nvPr/>
        </p:nvSpPr>
        <p:spPr>
          <a:xfrm>
            <a:off x="0" y="929235"/>
            <a:ext cx="9144000" cy="5475471"/>
          </a:xfrm>
          <a:prstGeom prst="rect">
            <a:avLst/>
          </a:prstGeom>
          <a:solidFill>
            <a:srgbClr val="FFFF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4F359-25A6-9FE2-1B0E-3CEDA25EC4C8}"/>
              </a:ext>
            </a:extLst>
          </p:cNvPr>
          <p:cNvGrpSpPr/>
          <p:nvPr/>
        </p:nvGrpSpPr>
        <p:grpSpPr>
          <a:xfrm>
            <a:off x="-1017" y="4861051"/>
            <a:ext cx="9144003" cy="1206209"/>
            <a:chOff x="-4" y="5076260"/>
            <a:chExt cx="9144003" cy="120620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22C7A2-40D9-53A0-D685-E1197F9F2A5B}"/>
                </a:ext>
              </a:extLst>
            </p:cNvPr>
            <p:cNvSpPr/>
            <p:nvPr/>
          </p:nvSpPr>
          <p:spPr>
            <a:xfrm>
              <a:off x="-4" y="5182519"/>
              <a:ext cx="9144003" cy="109995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SpyHammer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new attack that spies on temperature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[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+, 2022]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84697C1-6648-3E17-A49B-0C403408C332}"/>
                </a:ext>
              </a:extLst>
            </p:cNvPr>
            <p:cNvSpPr/>
            <p:nvPr/>
          </p:nvSpPr>
          <p:spPr>
            <a:xfrm>
              <a:off x="2032" y="5076260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F21340-7BA2-BC94-8CB8-F8A5F30B8D2D}"/>
              </a:ext>
            </a:extLst>
          </p:cNvPr>
          <p:cNvGrpSpPr/>
          <p:nvPr/>
        </p:nvGrpSpPr>
        <p:grpSpPr>
          <a:xfrm>
            <a:off x="-1016" y="1211640"/>
            <a:ext cx="9144000" cy="1138926"/>
            <a:chOff x="-2032" y="1211640"/>
            <a:chExt cx="9144000" cy="11389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E7FD7E-85C1-68D9-8FDD-30C838C254CC}"/>
                </a:ext>
              </a:extLst>
            </p:cNvPr>
            <p:cNvSpPr/>
            <p:nvPr/>
          </p:nvSpPr>
          <p:spPr>
            <a:xfrm>
              <a:off x="-2032" y="1333086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should be tested 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at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each possible 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operating temperature</a:t>
              </a:r>
              <a:endParaRPr lang="en-US" sz="2800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1CB69AD-EEE3-4DCB-FB2E-E0A5852982BE}"/>
                </a:ext>
              </a:extLst>
            </p:cNvPr>
            <p:cNvSpPr/>
            <p:nvPr/>
          </p:nvSpPr>
          <p:spPr>
            <a:xfrm>
              <a:off x="2031" y="1211640"/>
              <a:ext cx="228600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testing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0CDF9E-079C-BA5C-3E71-CFC1AB62801F}"/>
              </a:ext>
            </a:extLst>
          </p:cNvPr>
          <p:cNvGrpSpPr/>
          <p:nvPr/>
        </p:nvGrpSpPr>
        <p:grpSpPr>
          <a:xfrm>
            <a:off x="-1016" y="3032869"/>
            <a:ext cx="9144000" cy="1145878"/>
            <a:chOff x="-4" y="3129405"/>
            <a:chExt cx="9144000" cy="114587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B71B31-91DC-3881-9182-63AC2BBACCB7}"/>
                </a:ext>
              </a:extLst>
            </p:cNvPr>
            <p:cNvSpPr/>
            <p:nvPr/>
          </p:nvSpPr>
          <p:spPr>
            <a:xfrm>
              <a:off x="-4" y="3257803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can be retired </a:t>
              </a:r>
              <a:b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based on its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vulnerable temperature range</a:t>
              </a:r>
              <a:endParaRPr lang="en-US" sz="2800" b="1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16752E4-54B6-8788-DC97-6A0491269D58}"/>
                </a:ext>
              </a:extLst>
            </p:cNvPr>
            <p:cNvSpPr/>
            <p:nvPr/>
          </p:nvSpPr>
          <p:spPr>
            <a:xfrm>
              <a:off x="-1" y="3129405"/>
              <a:ext cx="246888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defenses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9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 2: Aggressor Row 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829932"/>
              </p:ext>
            </p:extLst>
          </p:nvPr>
        </p:nvGraphicFramePr>
        <p:xfrm>
          <a:off x="762824" y="2955337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309075" y="3757809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36672" y="3134721"/>
            <a:ext cx="1733295" cy="100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200" dirty="0">
                <a:latin typeface="Cambria" panose="02040503050406030204" pitchFamily="18" charset="0"/>
              </a:rPr>
              <a:t>w/ 15 column accesses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684352" y="3966195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721225" y="3596386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6868" y="2071807"/>
            <a:ext cx="9144000" cy="794566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 smaller hammer count </a:t>
            </a: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sufficient to induce bitflips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with increased </a:t>
            </a:r>
            <a:r>
              <a:rPr lang="en-US" sz="24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aggressor row on time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66410" y="1076935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086593" y="1081218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859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5792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5948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386553" y="1310424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0" y="4704213"/>
            <a:ext cx="9144000" cy="44814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F6C5D4-EE27-0568-52E2-3B26BEE12CEA}"/>
              </a:ext>
            </a:extLst>
          </p:cNvPr>
          <p:cNvSpPr/>
          <p:nvPr/>
        </p:nvSpPr>
        <p:spPr>
          <a:xfrm>
            <a:off x="0" y="5451516"/>
            <a:ext cx="9144000" cy="75215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This finding paved the way to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discovery of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[Luo+, ISCA’23]</a:t>
            </a:r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6D59034A-E606-EFF9-4DC5-CC703EF3B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" r="1818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78D9C6-C41C-B9B2-9096-2DAE809FD67D}"/>
              </a:ext>
            </a:extLst>
          </p:cNvPr>
          <p:cNvSpPr/>
          <p:nvPr/>
        </p:nvSpPr>
        <p:spPr>
          <a:xfrm>
            <a:off x="-1" y="5252120"/>
            <a:ext cx="1304333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Follow-up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1503B9-3B09-F303-4957-3516F1B894A8}"/>
              </a:ext>
            </a:extLst>
          </p:cNvPr>
          <p:cNvSpPr/>
          <p:nvPr/>
        </p:nvSpPr>
        <p:spPr>
          <a:xfrm>
            <a:off x="-3" y="4512316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093CF9-FFBD-6B6B-A4C8-1DDFA97E30F1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49" name="ontime">
            <a:extLst>
              <a:ext uri="{FF2B5EF4-FFF2-40B4-BE49-F238E27FC236}">
                <a16:creationId xmlns:a16="http://schemas.microsoft.com/office/drawing/2014/main" id="{70183DD7-098A-7939-3262-43335C605CD6}"/>
              </a:ext>
            </a:extLst>
          </p:cNvPr>
          <p:cNvGrpSpPr/>
          <p:nvPr/>
        </p:nvGrpSpPr>
        <p:grpSpPr>
          <a:xfrm>
            <a:off x="5080365" y="820038"/>
            <a:ext cx="1533893" cy="369332"/>
            <a:chOff x="5080365" y="820038"/>
            <a:chExt cx="1533893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D1673C1-B773-9C38-95F1-C8634B7E1B59}"/>
                </a:ext>
              </a:extLst>
            </p:cNvPr>
            <p:cNvCxnSpPr>
              <a:cxnSpLocks/>
            </p:cNvCxnSpPr>
            <p:nvPr/>
          </p:nvCxnSpPr>
          <p:spPr>
            <a:xfrm>
              <a:off x="5080365" y="1140997"/>
              <a:ext cx="15338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F672F-ADD4-6DC4-9CEC-6E79CFD6A1AE}"/>
                </a:ext>
              </a:extLst>
            </p:cNvPr>
            <p:cNvSpPr txBox="1"/>
            <p:nvPr/>
          </p:nvSpPr>
          <p:spPr>
            <a:xfrm>
              <a:off x="5377360" y="820038"/>
              <a:ext cx="939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7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  <p:bldP spid="3" grpId="0" animBg="1"/>
      <p:bldP spid="8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DF-7A89-5948-B6D6-8D31BFF1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3: Variation across DRAM Rows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2A2C76-B205-C336-8C5D-B09613125CB4}"/>
              </a:ext>
            </a:extLst>
          </p:cNvPr>
          <p:cNvSpPr/>
          <p:nvPr/>
        </p:nvSpPr>
        <p:spPr>
          <a:xfrm>
            <a:off x="457200" y="1102659"/>
            <a:ext cx="8229600" cy="1521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All DRAM Rows in a DRAM Bank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3503E8-0955-3B41-922E-EB39063B34F4}"/>
              </a:ext>
            </a:extLst>
          </p:cNvPr>
          <p:cNvGrpSpPr/>
          <p:nvPr/>
        </p:nvGrpSpPr>
        <p:grpSpPr>
          <a:xfrm>
            <a:off x="0" y="3367865"/>
            <a:ext cx="9144000" cy="882333"/>
            <a:chOff x="0" y="4914901"/>
            <a:chExt cx="9144000" cy="889435"/>
          </a:xfrm>
          <a:solidFill>
            <a:srgbClr val="FFF7F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1B2E8-A7B2-C14E-8535-92652E7370CB}"/>
                </a:ext>
              </a:extLst>
            </p:cNvPr>
            <p:cNvSpPr/>
            <p:nvPr/>
          </p:nvSpPr>
          <p:spPr>
            <a:xfrm>
              <a:off x="0" y="4914901"/>
              <a:ext cx="9144000" cy="889435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259F82-B458-564C-9CBA-3C1A18C46D15}"/>
                </a:ext>
              </a:extLst>
            </p:cNvPr>
            <p:cNvSpPr txBox="1"/>
            <p:nvPr/>
          </p:nvSpPr>
          <p:spPr>
            <a:xfrm>
              <a:off x="88524" y="4940857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RowHammer vulnerability </a:t>
              </a: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significantly varies </a:t>
              </a:r>
              <a:r>
                <a:rPr lang="en-US" sz="2400" dirty="0">
                  <a:latin typeface="Cambria" panose="02040503050406030204" pitchFamily="18" charset="0"/>
                </a:rPr>
                <a:t>across DRAM rows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9AF7-82B3-C153-8AC1-5868D524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481DF5FF-2077-CA6D-2AC5-BD9EC5B20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" r="1139"/>
          <a:stretch/>
        </p:blipFill>
        <p:spPr>
          <a:xfrm>
            <a:off x="8304848" y="75231"/>
            <a:ext cx="822960" cy="854004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A5658-9F04-CF9C-EA05-33BAC99A233A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B6197-4CA0-1627-5568-C3C3EFC68D22}"/>
              </a:ext>
            </a:extLst>
          </p:cNvPr>
          <p:cNvSpPr/>
          <p:nvPr/>
        </p:nvSpPr>
        <p:spPr>
          <a:xfrm>
            <a:off x="1280160" y="1112693"/>
            <a:ext cx="7406640" cy="1511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90% of rows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A21D0-9B09-1934-718D-FED0BF528CF0}"/>
              </a:ext>
            </a:extLst>
          </p:cNvPr>
          <p:cNvSpPr/>
          <p:nvPr/>
        </p:nvSpPr>
        <p:spPr>
          <a:xfrm rot="16200000">
            <a:off x="113142" y="1456751"/>
            <a:ext cx="1511075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Weakest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10%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of rows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2B236-E32F-D04C-862D-98C4C0039FCE}"/>
              </a:ext>
            </a:extLst>
          </p:cNvPr>
          <p:cNvSpPr txBox="1"/>
          <p:nvPr/>
        </p:nvSpPr>
        <p:spPr>
          <a:xfrm>
            <a:off x="814343" y="2611930"/>
            <a:ext cx="312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Say,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 occur </a:t>
            </a: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 dirty="0">
                <a:solidFill>
                  <a:srgbClr val="C00000"/>
                </a:solidFill>
                <a:latin typeface="Cambria" panose="02040503050406030204" pitchFamily="18" charset="0"/>
              </a:rPr>
              <a:t>N hammers </a:t>
            </a:r>
            <a:r>
              <a:rPr lang="en-US" sz="2000" i="1" dirty="0">
                <a:solidFill>
                  <a:srgbClr val="C00000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646E3-C35D-D575-930C-5094D587A302}"/>
              </a:ext>
            </a:extLst>
          </p:cNvPr>
          <p:cNvSpPr txBox="1"/>
          <p:nvPr/>
        </p:nvSpPr>
        <p:spPr>
          <a:xfrm>
            <a:off x="4410420" y="2611627"/>
            <a:ext cx="390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need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least 2N hammers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induce bitflips </a:t>
            </a:r>
            <a:r>
              <a:rPr lang="en-US" sz="2000" i="1" dirty="0">
                <a:solidFill>
                  <a:srgbClr val="007799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E9BCB5-D0CF-F73F-6C7F-21F6677C1C54}"/>
              </a:ext>
            </a:extLst>
          </p:cNvPr>
          <p:cNvGrpSpPr/>
          <p:nvPr/>
        </p:nvGrpSpPr>
        <p:grpSpPr>
          <a:xfrm>
            <a:off x="0" y="4452523"/>
            <a:ext cx="9144000" cy="856584"/>
            <a:chOff x="0" y="4915063"/>
            <a:chExt cx="9144000" cy="863478"/>
          </a:xfrm>
          <a:solidFill>
            <a:srgbClr val="FFF7F3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D4EB37-6719-71C9-F098-3852CB72D8CC}"/>
                </a:ext>
              </a:extLst>
            </p:cNvPr>
            <p:cNvSpPr/>
            <p:nvPr/>
          </p:nvSpPr>
          <p:spPr>
            <a:xfrm>
              <a:off x="0" y="4915063"/>
              <a:ext cx="9144000" cy="863478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B2C7BF-F3C0-12C8-227F-14B7FDE470E1}"/>
                </a:ext>
              </a:extLst>
            </p:cNvPr>
            <p:cNvSpPr txBox="1"/>
            <p:nvPr/>
          </p:nvSpPr>
          <p:spPr>
            <a:xfrm>
              <a:off x="88524" y="4940856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Configuring a solution for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worst-case </a:t>
              </a:r>
              <a:br>
                <a:rPr lang="en-US" sz="2400" dirty="0"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overprotects</a:t>
              </a:r>
              <a:r>
                <a:rPr lang="en-US" sz="2400" dirty="0">
                  <a:latin typeface="Cambria" panose="02040503050406030204" pitchFamily="18" charset="0"/>
                </a:rPr>
                <a:t> many rows and makes it </a:t>
              </a: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expensive</a:t>
              </a: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321240-5996-382D-C9DE-338058CE93B4}"/>
              </a:ext>
            </a:extLst>
          </p:cNvPr>
          <p:cNvSpPr/>
          <p:nvPr/>
        </p:nvSpPr>
        <p:spPr>
          <a:xfrm>
            <a:off x="-1" y="4306019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565CF50-F5B8-BFBC-7F95-6B52CFFADD5F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16200000" flipH="1">
            <a:off x="506137" y="2657667"/>
            <a:ext cx="332070" cy="2843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1E75-7CEE-B9E5-4F9B-93B08C3ED842}"/>
              </a:ext>
            </a:extLst>
          </p:cNvPr>
          <p:cNvSpPr/>
          <p:nvPr/>
        </p:nvSpPr>
        <p:spPr>
          <a:xfrm>
            <a:off x="245659" y="2490575"/>
            <a:ext cx="568683" cy="14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E4927AB-F645-EB06-EA53-C2E446080291}"/>
              </a:ext>
            </a:extLst>
          </p:cNvPr>
          <p:cNvCxnSpPr>
            <a:cxnSpLocks/>
            <a:stCxn id="26" idx="2"/>
            <a:endCxn id="23" idx="3"/>
          </p:cNvCxnSpPr>
          <p:nvPr/>
        </p:nvCxnSpPr>
        <p:spPr>
          <a:xfrm rot="5400000">
            <a:off x="8270956" y="2668927"/>
            <a:ext cx="341802" cy="2514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C6FC9D3-3BA1-31BB-5B5F-0FB48D0C18E1}"/>
              </a:ext>
            </a:extLst>
          </p:cNvPr>
          <p:cNvSpPr/>
          <p:nvPr/>
        </p:nvSpPr>
        <p:spPr>
          <a:xfrm>
            <a:off x="8447970" y="2315623"/>
            <a:ext cx="239257" cy="30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D4E5A-8782-F76B-6CBD-C56CE5FEE58B}"/>
              </a:ext>
            </a:extLst>
          </p:cNvPr>
          <p:cNvGrpSpPr/>
          <p:nvPr/>
        </p:nvGrpSpPr>
        <p:grpSpPr>
          <a:xfrm>
            <a:off x="-1" y="5402248"/>
            <a:ext cx="9144001" cy="951548"/>
            <a:chOff x="-1" y="5511432"/>
            <a:chExt cx="9144001" cy="95154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D820E51-E261-4297-55A6-BB8D529AD5A4}"/>
                </a:ext>
              </a:extLst>
            </p:cNvPr>
            <p:cNvSpPr/>
            <p:nvPr/>
          </p:nvSpPr>
          <p:spPr>
            <a:xfrm>
              <a:off x="0" y="5710828"/>
              <a:ext cx="9144000" cy="752152"/>
            </a:xfrm>
            <a:prstGeom prst="roundRect">
              <a:avLst>
                <a:gd name="adj" fmla="val 0"/>
              </a:avLst>
            </a:prstGeom>
            <a:solidFill>
              <a:srgbClr val="FBE5D6">
                <a:alpha val="29020"/>
              </a:srgbClr>
            </a:solidFill>
            <a:ln>
              <a:solidFill>
                <a:srgbClr val="BA8F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b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design of 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[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+, HPCA’24] </a:t>
              </a:r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(will be covered)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AC0B327-CFEB-8DEF-B0B7-4393066A498E}"/>
                </a:ext>
              </a:extLst>
            </p:cNvPr>
            <p:cNvSpPr/>
            <p:nvPr/>
          </p:nvSpPr>
          <p:spPr>
            <a:xfrm>
              <a:off x="-1" y="5511432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03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8" grpId="0"/>
      <p:bldP spid="23" grpId="0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4572001" y="1127188"/>
            <a:ext cx="2605538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oltage">
            <a:extLst>
              <a:ext uri="{FF2B5EF4-FFF2-40B4-BE49-F238E27FC236}">
                <a16:creationId xmlns:a16="http://schemas.microsoft.com/office/drawing/2014/main" id="{1E2AE9A4-5B55-4694-60D4-F06CC657FB4B}"/>
              </a:ext>
            </a:extLst>
          </p:cNvPr>
          <p:cNvSpPr txBox="1"/>
          <p:nvPr/>
        </p:nvSpPr>
        <p:spPr>
          <a:xfrm>
            <a:off x="7376931" y="2250850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27FB6A2-9267-18F3-7896-BEE259CCFDEB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2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917C-FA49-6C80-E815-6FEDC303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&amp; Generative AI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E41E-B0A2-4CA3-C8F6-6FB7A8A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B831-DF5D-74A3-164B-D07193CF8FFB}"/>
              </a:ext>
            </a:extLst>
          </p:cNvPr>
          <p:cNvSpPr txBox="1"/>
          <p:nvPr/>
        </p:nvSpPr>
        <p:spPr>
          <a:xfrm>
            <a:off x="-1" y="596372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Image Source: </a:t>
            </a:r>
            <a:r>
              <a:rPr lang="en-US" sz="1600" dirty="0">
                <a:hlinkClick r:id="rId2"/>
              </a:rPr>
              <a:t>https://www.cerebras.net/blog/cerebras-architecture-deep-dive-first-look-inside-the-hw/sw-co-design-for-deep-learning</a:t>
            </a:r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02F4BA-21CC-96C4-12E9-44D8F21A0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759941"/>
            <a:ext cx="7912101" cy="526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058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Under Reduced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"Understanding RowHammer Under Reduced Wordline Voltage: An Experimental Study Using Real DRAM Devices"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52nd Annual IEEE/IFIP International Conference on Dependable Systems and Networks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</a:rPr>
              <a:t>DSN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Baltimore, MD, USA, June 2022.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(34 minutes, including Q&amp;A)]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10"/>
              </a:rPr>
              <a:t>Lightning 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(2 minutes)]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2D25B-E04E-ED2E-E40F-820F3B32B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" y="4397596"/>
            <a:ext cx="9143999" cy="1639521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4FA27751-C605-5CA1-4C1F-9AD0113D112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146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40037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27829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472C4"/>
                </a:solidFill>
                <a:latin typeface="Cambria" panose="02040503050406030204" pitchFamily="18" charset="0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57303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176959" y="96179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ED7D30"/>
                </a:solidFill>
                <a:latin typeface="Cambria" panose="02040503050406030204" pitchFamily="18" charset="0"/>
              </a:rPr>
              <a:t>Bitline</a:t>
            </a:r>
            <a:endParaRPr lang="en-US" sz="1600" b="1" dirty="0">
              <a:solidFill>
                <a:srgbClr val="ED7D30"/>
              </a:solidFill>
              <a:latin typeface="Cambria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055931"/>
            <a:ext cx="0" cy="5156131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73051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81834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287834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57025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01839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02985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04610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286987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4279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31260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29060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07536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Cambria"/>
                  <a:ea typeface="Cambria"/>
                </a:rPr>
                <a:t>High Voltage</a:t>
              </a:r>
              <a:endParaRPr lang="en-US" dirty="0">
                <a:solidFill>
                  <a:srgbClr val="000000"/>
                </a:solidFill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38509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38230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28623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27258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376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322667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319413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318992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203592"/>
            <a:ext cx="4387767" cy="1686929"/>
            <a:chOff x="4534156" y="770467"/>
            <a:chExt cx="438776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3984935" y="1322372"/>
              <a:ext cx="1683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Aggressor Row</a:t>
              </a:r>
            </a:p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r>
                <a:rPr lang="en-US" sz="1600" dirty="0">
                  <a:latin typeface="Cambria" panose="02040503050406030204" pitchFamily="18" charset="0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391260"/>
            <a:ext cx="415312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</a:rPr>
              <a:t>Repeatedly toggling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voltage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leads to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71410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7BE08E-1B87-55FE-8D96-AFD9C2D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Graphic 17">
            <a:extLst>
              <a:ext uri="{FF2B5EF4-FFF2-40B4-BE49-F238E27FC236}">
                <a16:creationId xmlns:a16="http://schemas.microsoft.com/office/drawing/2014/main" id="{559AD853-4B15-7717-9536-7B612C35F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0DF32-8BDB-9D14-7B28-16543F462CCF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20513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0" y="96387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Reducing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voltage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can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RowHammer vulnerability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the cost of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weaker cells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1600" dirty="0">
                    <a:latin typeface="Cambria" panose="02040503050406030204" pitchFamily="18" charset="0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1115329" y="4887962"/>
            <a:ext cx="7295582" cy="1305143"/>
            <a:chOff x="1169570" y="5187195"/>
            <a:chExt cx="7295582" cy="130514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27971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1905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07623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98747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569008"/>
              <a:ext cx="3276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Smaller charge 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and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weaker channel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381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endParaRPr lang="en-US" sz="16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752A49-6C88-596D-852A-C0782EE6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Reducing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93D1DB8-1AE9-BDD8-036A-0C37DC94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2BB63D6B-B591-EACD-7AA5-CC3DEC7B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B39C73-C2BB-C3A0-FCA8-DE5FAA58E418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14955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Results of Voltage Scaling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1D968D-E545-FF99-33C3-4E856AD4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Reducing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can reduce RowHammer vulnerability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15.2% (66.9%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fewer bitflips occur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7.4% (85.8%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more activations needed to induce a bitflip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rgbClr val="990063"/>
              </a:solidFill>
              <a:latin typeface="Cambria"/>
              <a:ea typeface="Cambria"/>
            </a:endParaRPr>
          </a:p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 latency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increases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reduced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208 / 272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DRAM chips have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nominal latency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/>
              <a:ea typeface="Cambria"/>
            </a:endParaRP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002060"/>
                </a:solidFill>
                <a:latin typeface="Cambria"/>
                <a:ea typeface="Cambria"/>
              </a:rPr>
              <a:t>Changing timing constraint from 13.5ns to 24ns </a:t>
            </a:r>
            <a:r>
              <a:rPr lang="en-US" sz="2200" b="1" dirty="0">
                <a:solidFill>
                  <a:srgbClr val="002060"/>
                </a:solidFill>
                <a:latin typeface="Cambria"/>
                <a:ea typeface="Cambria"/>
              </a:rPr>
              <a:t>avoids bitflips</a:t>
            </a:r>
          </a:p>
          <a:p>
            <a:pPr marL="122238" indent="0">
              <a:buClr>
                <a:schemeClr val="tx1"/>
              </a:buClr>
              <a:buNone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pPr>
              <a:buClr>
                <a:schemeClr val="tx1"/>
              </a:buClr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More DRAM cells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tend to experience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data retention bitflips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when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is reduced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216 </a:t>
            </a:r>
            <a:r>
              <a:rPr lang="en-US" sz="2200" b="1" dirty="0">
                <a:solidFill>
                  <a:srgbClr val="C55000"/>
                </a:solidFill>
                <a:latin typeface="Cambria"/>
                <a:ea typeface="Cambria"/>
              </a:rPr>
              <a:t>/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272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chips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have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nominal refresh rate</a:t>
            </a:r>
            <a:endParaRPr lang="en-US" sz="2200" noProof="0" dirty="0">
              <a:solidFill>
                <a:srgbClr val="C55000"/>
              </a:solidFill>
            </a:endParaRP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SECDED ECC at nominal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16% increase in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Cambria"/>
              <a:ea typeface="Cambria"/>
            </a:endParaRPr>
          </a:p>
          <a:p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81236D-8BBF-E7A1-39DF-ADAA36AE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8ACC5-1C91-2F34-082B-4960086A6A39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  <p:pic>
        <p:nvPicPr>
          <p:cNvPr id="2" name="Graphic 17">
            <a:extLst>
              <a:ext uri="{FF2B5EF4-FFF2-40B4-BE49-F238E27FC236}">
                <a16:creationId xmlns:a16="http://schemas.microsoft.com/office/drawing/2014/main" id="{B25475BE-17A5-16D1-06A9-867E5DDC2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54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642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5790528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2EEA7E2-BAAF-44DC-F046-98DC665F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E57909-DA50-ADFA-887D-C3ECBF0C33BA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7E713F2-17B4-D522-06D3-A1FE8012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7DE749C-2285-B06D-3C89-3A73C1DF17A6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E2B0691D-DE11-518E-EE14-7509CD8B440E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91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İsmail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dirty="0">
                <a:solidFill>
                  <a:srgbClr val="000000"/>
                </a:solidFill>
                <a:hlinkClick r:id="rId2"/>
              </a:rPr>
              <a:t>“</a:t>
            </a: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Spatial Variation-Aware Read Disturbance Defenses: Experimental Analysis of Real DRAM Chips and Implications on Future Solutions,”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30</a:t>
            </a:r>
            <a:r>
              <a:rPr lang="en-US" sz="2000" b="0" i="1" baseline="30000" dirty="0">
                <a:solidFill>
                  <a:srgbClr val="000000"/>
                </a:solidFill>
                <a:effectLst/>
                <a:hlinkClick r:id="rId3"/>
              </a:rPr>
              <a:t>th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 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Edition of The </a:t>
            </a:r>
            <a:r>
              <a:rPr lang="en-US" sz="2000" b="1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International Symposium on High-Performance Computer Architecture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 (HPCA), 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Edinburgh, Scotland, UK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, March 2024.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122238" indent="0">
              <a:buNone/>
            </a:pP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42D56-5246-AD8C-9E5C-DA76BAD11B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34" r="14415" b="56089"/>
          <a:stretch/>
        </p:blipFill>
        <p:spPr>
          <a:xfrm>
            <a:off x="232133" y="3139081"/>
            <a:ext cx="8679729" cy="302806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82965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Tested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144 DDR4 DRAM chips </a:t>
            </a: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from </a:t>
            </a:r>
            <a:b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SK Hynix, Micron, and Samsung</a:t>
            </a:r>
          </a:p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990063"/>
                </a:solidFill>
              </a:rPr>
              <a:t>All rows </a:t>
            </a:r>
            <a:r>
              <a:rPr lang="en-US" dirty="0">
                <a:solidFill>
                  <a:srgbClr val="990063"/>
                </a:solidFill>
              </a:rPr>
              <a:t>in </a:t>
            </a:r>
            <a:r>
              <a:rPr lang="en-US" b="1" dirty="0">
                <a:solidFill>
                  <a:srgbClr val="990063"/>
                </a:solidFill>
              </a:rPr>
              <a:t>four different banks</a:t>
            </a:r>
            <a:r>
              <a:rPr lang="en-US" b="1" dirty="0">
                <a:solidFill>
                  <a:srgbClr val="990063"/>
                </a:solidFill>
                <a:latin typeface="Cambria" panose="02040503050406030204" pitchFamily="18" charset="0"/>
              </a:rPr>
              <a:t>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3050924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939924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5106432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2333553"/>
            <a:ext cx="7402362" cy="3968570"/>
          </a:xfrm>
          <a:prstGeom prst="rect">
            <a:avLst/>
          </a:prstGeom>
        </p:spPr>
      </p:pic>
      <p:pic>
        <p:nvPicPr>
          <p:cNvPr id="8" name="Picture 7" descr="A circle with white circles&#10;&#10;Description automatically generated">
            <a:extLst>
              <a:ext uri="{FF2B5EF4-FFF2-40B4-BE49-F238E27FC236}">
                <a16:creationId xmlns:a16="http://schemas.microsoft.com/office/drawing/2014/main" id="{24BFD9DF-FB94-C719-9ED2-95198C134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376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Variation-Aware Mitigation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3899"/>
                </a:solidFill>
              </a:rPr>
              <a:t>Significant</a:t>
            </a:r>
            <a:r>
              <a:rPr lang="en-US" dirty="0">
                <a:solidFill>
                  <a:srgbClr val="003899"/>
                </a:solidFill>
              </a:rPr>
              <a:t> and</a:t>
            </a:r>
            <a:r>
              <a:rPr lang="en-US" b="1" dirty="0">
                <a:solidFill>
                  <a:srgbClr val="003899"/>
                </a:solidFill>
              </a:rPr>
              <a:t> irregular variation </a:t>
            </a:r>
            <a:r>
              <a:rPr lang="en-US" dirty="0">
                <a:solidFill>
                  <a:srgbClr val="003899"/>
                </a:solidFill>
              </a:rPr>
              <a:t>in read disturbance vulnerability</a:t>
            </a:r>
            <a:r>
              <a:rPr lang="en-US" b="1" dirty="0">
                <a:solidFill>
                  <a:srgbClr val="003899"/>
                </a:solidFill>
              </a:rPr>
              <a:t> across DRAM rows </a:t>
            </a:r>
            <a:endParaRPr lang="en-US" sz="1100" b="1" dirty="0">
              <a:solidFill>
                <a:srgbClr val="00389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Read disturbance solutions: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  <a:latin typeface="Cambria" panose="02040503050406030204" pitchFamily="18" charset="0"/>
              </a:rPr>
              <a:t>Configured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for the worst row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990063"/>
                </a:solidFill>
              </a:rPr>
              <a:t>Overprotect </a:t>
            </a:r>
            <a:r>
              <a:rPr lang="en-US" sz="2400" dirty="0">
                <a:solidFill>
                  <a:srgbClr val="990063"/>
                </a:solidFill>
              </a:rPr>
              <a:t>many rows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Incur </a:t>
            </a:r>
            <a:r>
              <a:rPr lang="en-US" sz="2400" b="1" dirty="0">
                <a:solidFill>
                  <a:srgbClr val="990063"/>
                </a:solidFill>
              </a:rPr>
              <a:t>large </a:t>
            </a:r>
            <a:r>
              <a:rPr lang="en-US" sz="2400" b="1" dirty="0">
                <a:solidFill>
                  <a:srgbClr val="990063"/>
                </a:solidFill>
                <a:sym typeface="Wingdings" pitchFamily="2" charset="2"/>
              </a:rPr>
              <a:t>performance overheads</a:t>
            </a:r>
            <a:endParaRPr lang="en-US" sz="2400" b="1" dirty="0">
              <a:solidFill>
                <a:srgbClr val="990063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>
                <a:solidFill>
                  <a:srgbClr val="C55000"/>
                </a:solidFill>
              </a:rPr>
              <a:t>Key Idea</a:t>
            </a:r>
            <a:r>
              <a:rPr lang="en-US" b="1" dirty="0">
                <a:solidFill>
                  <a:srgbClr val="C55000"/>
                </a:solidFill>
              </a:rPr>
              <a:t>: Dynamically tune </a:t>
            </a:r>
            <a:r>
              <a:rPr lang="en-US" dirty="0">
                <a:solidFill>
                  <a:srgbClr val="C55000"/>
                </a:solidFill>
              </a:rPr>
              <a:t>the aggressiveness of existing solutions to </a:t>
            </a:r>
            <a:r>
              <a:rPr lang="en-US" b="1" dirty="0">
                <a:solidFill>
                  <a:srgbClr val="C55000"/>
                </a:solidFill>
              </a:rPr>
              <a:t>the victim row’s read disturbance vulnerability</a:t>
            </a:r>
          </a:p>
          <a:p>
            <a:pPr marL="122238" indent="0">
              <a:spcBef>
                <a:spcPts val="0"/>
              </a:spcBef>
              <a:buClr>
                <a:schemeClr val="tx1"/>
              </a:buClr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 err="1">
                <a:solidFill>
                  <a:srgbClr val="5B00A0"/>
                </a:solidFill>
              </a:rPr>
              <a:t>Svärd</a:t>
            </a:r>
            <a:r>
              <a:rPr lang="en-US" b="1" dirty="0">
                <a:solidFill>
                  <a:srgbClr val="5B00A0"/>
                </a:solidFill>
              </a:rPr>
              <a:t>: </a:t>
            </a:r>
            <a:r>
              <a:rPr lang="en-US" dirty="0">
                <a:solidFill>
                  <a:srgbClr val="5B00A0"/>
                </a:solidFill>
              </a:rPr>
              <a:t>Spatial Variation-Aware Read Disturbance Defenses</a:t>
            </a:r>
          </a:p>
          <a:p>
            <a:pPr marL="350838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b="1" dirty="0">
                <a:solidFill>
                  <a:srgbClr val="5B00A0"/>
                </a:solidFill>
              </a:rPr>
              <a:t>Fewer preventive actions (e.g., refresh) </a:t>
            </a:r>
            <a:r>
              <a:rPr lang="en-US" dirty="0">
                <a:solidFill>
                  <a:srgbClr val="5B00A0"/>
                </a:solidFill>
              </a:rPr>
              <a:t>for </a:t>
            </a:r>
            <a:r>
              <a:rPr lang="en-US" b="1" dirty="0">
                <a:solidFill>
                  <a:srgbClr val="5B00A0"/>
                </a:solidFill>
              </a:rPr>
              <a:t>stronger rows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 descr="A circle with white circles&#10;&#10;Description automatically generated">
            <a:extLst>
              <a:ext uri="{FF2B5EF4-FFF2-40B4-BE49-F238E27FC236}">
                <a16:creationId xmlns:a16="http://schemas.microsoft.com/office/drawing/2014/main" id="{289D9B1C-745D-A90F-3F92-0D0A3FFCA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019BE-BDA5-7C57-39CF-804D1E6FFE0E}"/>
              </a:ext>
            </a:extLst>
          </p:cNvPr>
          <p:cNvSpPr txBox="1"/>
          <p:nvPr/>
        </p:nvSpPr>
        <p:spPr>
          <a:xfrm>
            <a:off x="321642" y="6182279"/>
            <a:ext cx="850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the Swedish word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4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B9F2-5EA9-59F8-2804-6F250E9618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4500118"/>
            <a:ext cx="945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other </a:t>
            </a:r>
            <a:r>
              <a:rPr lang="en-US" sz="2400" dirty="0">
                <a:latin typeface="Cambria" panose="02040503050406030204" pitchFamily="18" charset="0"/>
              </a:rPr>
              <a:t>read disturbance solutions,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2242069" y="5242800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4464818" y="5240882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6608123" y="5240882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-47198" y="5240881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C63CF6-9D07-D5B9-5B47-5324356D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 err="1"/>
              <a:t>Svärd</a:t>
            </a:r>
            <a:r>
              <a:rPr lang="en-US" dirty="0"/>
              <a:t> with Existing Solutions</a:t>
            </a:r>
          </a:p>
        </p:txBody>
      </p:sp>
      <p:pic>
        <p:nvPicPr>
          <p:cNvPr id="15" name="Picture 14" descr="A circle with white circles&#10;&#10;Description automatically generated">
            <a:extLst>
              <a:ext uri="{FF2B5EF4-FFF2-40B4-BE49-F238E27FC236}">
                <a16:creationId xmlns:a16="http://schemas.microsoft.com/office/drawing/2014/main" id="{1D627D83-6CFE-FC4F-6533-6D39959FC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C56A59-B917-835A-2C81-0A2EA618B5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b="1" dirty="0">
                <a:solidFill>
                  <a:srgbClr val="C00000"/>
                </a:solidFill>
              </a:rPr>
              <a:t>minimum hammer count </a:t>
            </a:r>
            <a:r>
              <a:rPr lang="en-US" sz="2000" dirty="0">
                <a:solidFill>
                  <a:srgbClr val="C00000"/>
                </a:solidFill>
              </a:rPr>
              <a:t>needed to induce </a:t>
            </a:r>
            <a:r>
              <a:rPr lang="en-US" sz="2000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731410"/>
              </p:ext>
            </p:extLst>
          </p:nvPr>
        </p:nvGraphicFramePr>
        <p:xfrm>
          <a:off x="421917" y="1950645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9AF3E-2788-79D0-9B9E-98F022B9CB04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pic>
        <p:nvPicPr>
          <p:cNvPr id="7" name="Picture 6" descr="A circle with white circles&#10;&#10;Description automatically generated">
            <a:extLst>
              <a:ext uri="{FF2B5EF4-FFF2-40B4-BE49-F238E27FC236}">
                <a16:creationId xmlns:a16="http://schemas.microsoft.com/office/drawing/2014/main" id="{E76E33D8-773E-4965-040A-DD96F1F4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757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917C-FA49-6C80-E815-6FEDC303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&amp; Generative AI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E41E-B0A2-4CA3-C8F6-6FB7A8A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5897A-9081-AB3A-C73F-ADD9CAD82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47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FB831-DF5D-74A3-164B-D07193CF8FFB}"/>
              </a:ext>
            </a:extLst>
          </p:cNvPr>
          <p:cNvSpPr txBox="1"/>
          <p:nvPr/>
        </p:nvSpPr>
        <p:spPr>
          <a:xfrm>
            <a:off x="-1" y="596372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Gholami</a:t>
            </a:r>
            <a:r>
              <a:rPr lang="en-US" sz="1600" dirty="0"/>
              <a:t> A, Yao Z, Kim S, Mahoney MW, </a:t>
            </a:r>
            <a:r>
              <a:rPr lang="en-US" sz="1600" dirty="0" err="1"/>
              <a:t>Keutzer</a:t>
            </a:r>
            <a:r>
              <a:rPr lang="en-US" sz="1600" dirty="0"/>
              <a:t> K. AI and Memory Wall. </a:t>
            </a:r>
            <a:r>
              <a:rPr lang="en-US" sz="1600" dirty="0" err="1"/>
              <a:t>RiseLab</a:t>
            </a:r>
            <a:r>
              <a:rPr lang="en-US" sz="1600" dirty="0"/>
              <a:t> Medium Blog Post, University of </a:t>
            </a:r>
            <a:r>
              <a:rPr lang="en-US" sz="1600" dirty="0" err="1"/>
              <a:t>Califonia</a:t>
            </a:r>
            <a:r>
              <a:rPr lang="en-US" sz="1600" dirty="0"/>
              <a:t> Berkeley, 2021, March 29.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6BAA0-BC96-7D46-A4B4-7715C62C9502}"/>
              </a:ext>
            </a:extLst>
          </p:cNvPr>
          <p:cNvCxnSpPr>
            <a:cxnSpLocks/>
          </p:cNvCxnSpPr>
          <p:nvPr/>
        </p:nvCxnSpPr>
        <p:spPr>
          <a:xfrm>
            <a:off x="7378700" y="2311400"/>
            <a:ext cx="0" cy="11176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8CAF73-847D-6BBE-548F-28FC15FA79BF}"/>
              </a:ext>
            </a:extLst>
          </p:cNvPr>
          <p:cNvSpPr txBox="1"/>
          <p:nvPr/>
        </p:nvSpPr>
        <p:spPr>
          <a:xfrm>
            <a:off x="7402733" y="2596634"/>
            <a:ext cx="16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Increasing gap</a:t>
            </a:r>
          </a:p>
        </p:txBody>
      </p:sp>
    </p:spTree>
    <p:extLst>
      <p:ext uri="{BB962C8B-B14F-4D97-AF65-F5344CB8AC3E}">
        <p14:creationId xmlns:p14="http://schemas.microsoft.com/office/powerpoint/2010/main" val="31225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2CC-3A88-09DA-8E58-CCF566AB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D6F6-0650-A2BF-4D27-9E89EADA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Svärd</a:t>
            </a:r>
            <a:r>
              <a:rPr lang="en-US" dirty="0"/>
              <a:t> </a:t>
            </a:r>
            <a:r>
              <a:rPr lang="en-US" b="1" dirty="0"/>
              <a:t>reduces the performance overhead </a:t>
            </a:r>
            <a:r>
              <a:rPr lang="en-US" dirty="0"/>
              <a:t>of existing solutions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significantly improves system throughput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dirty="0" err="1"/>
              <a:t>Svärd’s</a:t>
            </a:r>
            <a:r>
              <a:rPr lang="en-US" dirty="0"/>
              <a:t> hardware complexity: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F9691-4228-0D34-1AFF-448FD607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 descr="A circle with white circles&#10;&#10;Description automatically generated">
            <a:extLst>
              <a:ext uri="{FF2B5EF4-FFF2-40B4-BE49-F238E27FC236}">
                <a16:creationId xmlns:a16="http://schemas.microsoft.com/office/drawing/2014/main" id="{960996D1-C6BF-37AD-D6CC-FE1B6F9E4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8B8B3-E185-7801-8CF6-C38AC1984EFC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647CB-9263-C6E3-69D7-DF50D66CDF89}"/>
              </a:ext>
            </a:extLst>
          </p:cNvPr>
          <p:cNvSpPr txBox="1"/>
          <p:nvPr/>
        </p:nvSpPr>
        <p:spPr>
          <a:xfrm>
            <a:off x="3386663" y="1776761"/>
            <a:ext cx="2076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</a:p>
          <a:p>
            <a:pPr algn="ctr"/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4.9x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8417C-A88F-D958-DAA4-AAED8B6EA8A2}"/>
              </a:ext>
            </a:extLst>
          </p:cNvPr>
          <p:cNvSpPr txBox="1"/>
          <p:nvPr/>
        </p:nvSpPr>
        <p:spPr>
          <a:xfrm>
            <a:off x="6382678" y="1776761"/>
            <a:ext cx="1997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</a:p>
          <a:p>
            <a:pPr algn="ctr"/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1.1x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E1D21-DBE1-927D-A6AB-34B8E4ADFF20}"/>
              </a:ext>
            </a:extLst>
          </p:cNvPr>
          <p:cNvSpPr txBox="1"/>
          <p:nvPr/>
        </p:nvSpPr>
        <p:spPr>
          <a:xfrm>
            <a:off x="4642763" y="2926987"/>
            <a:ext cx="2592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</a:p>
          <a:p>
            <a:pPr algn="ctr"/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4.8x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4A8F0-07D6-5345-4A2B-1BF8341954FB}"/>
              </a:ext>
            </a:extLst>
          </p:cNvPr>
          <p:cNvSpPr txBox="1"/>
          <p:nvPr/>
        </p:nvSpPr>
        <p:spPr>
          <a:xfrm>
            <a:off x="325950" y="1776761"/>
            <a:ext cx="2141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</a:p>
          <a:p>
            <a:pPr algn="ctr"/>
            <a:r>
              <a:rPr lang="en-US" sz="2400" b="1" dirty="0">
                <a:solidFill>
                  <a:srgbClr val="5B00A0"/>
                </a:solidFill>
                <a:latin typeface="Cambria" panose="02040503050406030204" pitchFamily="18" charset="0"/>
              </a:rPr>
              <a:t>1.6x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FC437-DB6A-01AA-B9BA-4D12A3981D2D}"/>
              </a:ext>
            </a:extLst>
          </p:cNvPr>
          <p:cNvSpPr txBox="1"/>
          <p:nvPr/>
        </p:nvSpPr>
        <p:spPr>
          <a:xfrm>
            <a:off x="1915250" y="2926987"/>
            <a:ext cx="1638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PARA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sz="1600" b="1" dirty="0">
                <a:latin typeface="Cambria" panose="02040503050406030204" pitchFamily="18" charset="0"/>
              </a:rPr>
              <a:t>[Kim+, ISCA’14]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2.0x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BE785-FB4A-7EC8-A7C7-BE067CF15494}"/>
              </a:ext>
            </a:extLst>
          </p:cNvPr>
          <p:cNvSpPr txBox="1"/>
          <p:nvPr/>
        </p:nvSpPr>
        <p:spPr>
          <a:xfrm>
            <a:off x="3507289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In-DRAM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0.006%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B1C2F-C752-36C1-5C9F-C6CE7722F2F9}"/>
              </a:ext>
            </a:extLst>
          </p:cNvPr>
          <p:cNvSpPr txBox="1"/>
          <p:nvPr/>
        </p:nvSpPr>
        <p:spPr>
          <a:xfrm>
            <a:off x="6504176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In-Processor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0.027%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C83F0-7275-58B6-D6CB-5F219891572E}"/>
              </a:ext>
            </a:extLst>
          </p:cNvPr>
          <p:cNvSpPr txBox="1"/>
          <p:nvPr/>
        </p:nvSpPr>
        <p:spPr>
          <a:xfrm>
            <a:off x="797403" y="4923376"/>
            <a:ext cx="1426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No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Additional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Latency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  <p:bldP spid="13" grpId="0"/>
      <p:bldP spid="14" grpId="0"/>
      <p:bldP spid="17" grpId="0"/>
      <p:bldP spid="18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1" y="97963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4737927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1AA2D63-1C9A-16EB-0427-08175712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1F5889-6C90-B419-C8FE-0C7770AF434C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226947-F9EB-F6C3-8635-4FE7A328B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D1A4DF-C712-52ED-EAE4-DE33FED5D1F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E55E3C0A-8C4A-3D43-0769-35B11BCA4C70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89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E49A-3D03-B521-C9F0-E6606745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E5DC-8FE1-5B2D-8815-AA1C8D403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240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,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"HiRA: Hidden Row Activation for Reducing Refresh Latency </a:t>
            </a:r>
            <a:br>
              <a:rPr lang="en-US" b="1" i="0" dirty="0">
                <a:solidFill>
                  <a:srgbClr val="000000"/>
                </a:solidFill>
                <a:effectLst/>
                <a:hlinkClick r:id="rId2"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of Off-the-Shelf DRAM Chips,”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MICRO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2022.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Longer Lecture 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Lecture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(36 minutes)]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D20D8FD-0FAC-92B8-93ED-F947AA06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C6A5E-70E0-7D04-9508-2CF98B4623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88" r="7421"/>
          <a:stretch/>
        </p:blipFill>
        <p:spPr>
          <a:xfrm>
            <a:off x="1017" y="3733014"/>
            <a:ext cx="9135979" cy="241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4C13-AFC2-092A-E5B9-F51A19E7F9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6073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849086" y="1902417"/>
            <a:ext cx="5715000" cy="4132188"/>
          </a:xfrm>
          <a:prstGeom prst="roundRect">
            <a:avLst>
              <a:gd name="adj" fmla="val 11769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162446" y="2029717"/>
            <a:ext cx="935381" cy="3412538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191726" y="5220649"/>
            <a:ext cx="2975202" cy="726233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Subarray-Level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solidFill>
                  <a:schemeClr val="tx2"/>
                </a:solidFill>
              </a:rPr>
              <a:t>Each subarray is mostly independent… </a:t>
            </a:r>
          </a:p>
          <a:p>
            <a:pPr marL="855663" lvl="1" indent="-398463">
              <a:lnSpc>
                <a:spcPct val="70000"/>
              </a:lnSpc>
            </a:pPr>
            <a:r>
              <a:rPr lang="en-US" sz="2800" dirty="0"/>
              <a:t>except occasionally sharing </a:t>
            </a:r>
            <a:r>
              <a:rPr lang="en-US" sz="2800" b="1" i="1" dirty="0">
                <a:solidFill>
                  <a:srgbClr val="990002"/>
                </a:solidFill>
              </a:rPr>
              <a:t>global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63EBC-A636-4E4F-B313-DA526F248DF6}" type="slidenum">
              <a:rPr lang="en-US" smtClean="0"/>
              <a:t>53</a:t>
            </a:fld>
            <a:endParaRPr lang="en-US"/>
          </a:p>
        </p:txBody>
      </p:sp>
      <p:sp>
        <p:nvSpPr>
          <p:cNvPr id="5" name="row-buffer"/>
          <p:cNvSpPr/>
          <p:nvPr/>
        </p:nvSpPr>
        <p:spPr>
          <a:xfrm>
            <a:off x="3277138" y="5354232"/>
            <a:ext cx="280324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ambria" panose="02040503050406030204" pitchFamily="18" charset="0"/>
              </a:rPr>
              <a:t>Global I/O</a:t>
            </a:r>
          </a:p>
        </p:txBody>
      </p:sp>
      <p:sp>
        <p:nvSpPr>
          <p:cNvPr id="10" name="decoder"/>
          <p:cNvSpPr/>
          <p:nvPr/>
        </p:nvSpPr>
        <p:spPr>
          <a:xfrm rot="16200000">
            <a:off x="2513307" y="2458756"/>
            <a:ext cx="8006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decoder"/>
          <p:cNvSpPr/>
          <p:nvPr/>
        </p:nvSpPr>
        <p:spPr>
          <a:xfrm rot="16200000">
            <a:off x="113490" y="3474045"/>
            <a:ext cx="3033295" cy="523882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Global Decoder</a:t>
            </a:r>
          </a:p>
        </p:txBody>
      </p:sp>
      <p:sp>
        <p:nvSpPr>
          <p:cNvPr id="19" name="decoder"/>
          <p:cNvSpPr/>
          <p:nvPr/>
        </p:nvSpPr>
        <p:spPr>
          <a:xfrm rot="16200000">
            <a:off x="2505257" y="4524015"/>
            <a:ext cx="8167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358795" y="2200289"/>
            <a:ext cx="0" cy="30523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</p:cNvCxnSpPr>
          <p:nvPr/>
        </p:nvCxnSpPr>
        <p:spPr>
          <a:xfrm>
            <a:off x="1892079" y="3735986"/>
            <a:ext cx="4667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2358795" y="2629185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0"/>
          </p:cNvCxnSpPr>
          <p:nvPr/>
        </p:nvCxnSpPr>
        <p:spPr>
          <a:xfrm>
            <a:off x="2358795" y="4694444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64220" y="5401661"/>
            <a:ext cx="1811111" cy="4571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4800" b="1" i="1" dirty="0"/>
              <a:t>Bank</a:t>
            </a:r>
            <a:endParaRPr lang="en-US" sz="4400" b="1" i="1" dirty="0"/>
          </a:p>
        </p:txBody>
      </p:sp>
      <p:sp>
        <p:nvSpPr>
          <p:cNvPr id="34" name="bankblank"/>
          <p:cNvSpPr/>
          <p:nvPr/>
        </p:nvSpPr>
        <p:spPr>
          <a:xfrm>
            <a:off x="3363118" y="2211571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5" name="smallrow"/>
          <p:cNvSpPr/>
          <p:nvPr/>
        </p:nvSpPr>
        <p:spPr>
          <a:xfrm>
            <a:off x="3363118" y="2207216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6" name="smallrow"/>
          <p:cNvSpPr/>
          <p:nvPr/>
        </p:nvSpPr>
        <p:spPr>
          <a:xfrm>
            <a:off x="3363118" y="2327064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7" name="smallrow"/>
          <p:cNvSpPr/>
          <p:nvPr/>
        </p:nvSpPr>
        <p:spPr>
          <a:xfrm>
            <a:off x="3363118" y="244691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8" name="row-buffer"/>
          <p:cNvSpPr/>
          <p:nvPr/>
        </p:nvSpPr>
        <p:spPr>
          <a:xfrm>
            <a:off x="3363118" y="2566760"/>
            <a:ext cx="263128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39" name="bankblank"/>
          <p:cNvSpPr/>
          <p:nvPr/>
        </p:nvSpPr>
        <p:spPr>
          <a:xfrm>
            <a:off x="3363118" y="4290427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0" name="smallrow"/>
          <p:cNvSpPr/>
          <p:nvPr/>
        </p:nvSpPr>
        <p:spPr>
          <a:xfrm>
            <a:off x="3363118" y="428607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1" name="smallrow"/>
          <p:cNvSpPr/>
          <p:nvPr/>
        </p:nvSpPr>
        <p:spPr>
          <a:xfrm>
            <a:off x="3363118" y="4405920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2" name="smallrow"/>
          <p:cNvSpPr/>
          <p:nvPr/>
        </p:nvSpPr>
        <p:spPr>
          <a:xfrm>
            <a:off x="3363118" y="4525768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3" name="row-buffer"/>
          <p:cNvSpPr/>
          <p:nvPr/>
        </p:nvSpPr>
        <p:spPr>
          <a:xfrm>
            <a:off x="3363118" y="4645616"/>
            <a:ext cx="2631282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44" name="subarray"/>
          <p:cNvSpPr/>
          <p:nvPr/>
        </p:nvSpPr>
        <p:spPr>
          <a:xfrm>
            <a:off x="3363118" y="4290427"/>
            <a:ext cx="2631282" cy="8123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5" name="subarray"/>
          <p:cNvSpPr/>
          <p:nvPr/>
        </p:nvSpPr>
        <p:spPr>
          <a:xfrm>
            <a:off x="3363686" y="2200289"/>
            <a:ext cx="2631282" cy="8167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N</a:t>
            </a:r>
            <a:endParaRPr lang="en-US" sz="4000" b="1" baseline="-250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3966747" y="3380373"/>
            <a:ext cx="1266467" cy="5536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7200" b="1"/>
              <a:t>···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CC0EB-FF8A-45B6-0DD5-14FC15BCD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258E9-7B90-6C82-4082-AA6E35B7F766}"/>
              </a:ext>
            </a:extLst>
          </p:cNvPr>
          <p:cNvSpPr txBox="1"/>
          <p:nvPr/>
        </p:nvSpPr>
        <p:spPr>
          <a:xfrm>
            <a:off x="1686586" y="6202145"/>
            <a:ext cx="715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"/>
              </a:rPr>
              <a:t>Yoongu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 Kim, et al., 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  <a:hlinkClick r:id="rId4"/>
              </a:rPr>
              <a:t>"A Case for Exploiting Subarray-Level Parallelism (SALP) in DRAM,”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  <a:latin typeface="Times"/>
              </a:rPr>
              <a:t>ISCA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, 2012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55269-912B-1356-27B7-A172DB4F52C9}"/>
              </a:ext>
            </a:extLst>
          </p:cNvPr>
          <p:cNvSpPr/>
          <p:nvPr/>
        </p:nvSpPr>
        <p:spPr>
          <a:xfrm>
            <a:off x="7499242" y="1405697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2BAE21-021D-6F58-AB0F-E7B15CB2FE7D}"/>
              </a:ext>
            </a:extLst>
          </p:cNvPr>
          <p:cNvSpPr/>
          <p:nvPr/>
        </p:nvSpPr>
        <p:spPr>
          <a:xfrm>
            <a:off x="6740471" y="1405696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178F2B0-9430-66AB-5861-07379AE3A3C6}"/>
              </a:ext>
            </a:extLst>
          </p:cNvPr>
          <p:cNvCxnSpPr>
            <a:endCxn id="14" idx="2"/>
          </p:cNvCxnSpPr>
          <p:nvPr/>
        </p:nvCxnSpPr>
        <p:spPr>
          <a:xfrm flipV="1">
            <a:off x="2097827" y="1669167"/>
            <a:ext cx="4950673" cy="1585477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A3E39BD-002B-8D32-0B19-771DD2921988}"/>
              </a:ext>
            </a:extLst>
          </p:cNvPr>
          <p:cNvCxnSpPr>
            <a:cxnSpLocks/>
            <a:stCxn id="30" idx="3"/>
            <a:endCxn id="13" idx="2"/>
          </p:cNvCxnSpPr>
          <p:nvPr/>
        </p:nvCxnSpPr>
        <p:spPr>
          <a:xfrm flipV="1">
            <a:off x="6166928" y="1669168"/>
            <a:ext cx="1640343" cy="3914598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0" grpId="0" animBg="1"/>
      <p:bldP spid="10" grpId="0" animBg="1"/>
      <p:bldP spid="11" grpId="0" animBg="1"/>
      <p:bldP spid="19" grpId="0" animBg="1"/>
      <p:bldP spid="44" grpId="0" animBg="1"/>
      <p:bldP spid="4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9012C0-94E7-91F7-A714-4F6C384ABFB8}"/>
              </a:ext>
            </a:extLst>
          </p:cNvPr>
          <p:cNvGrpSpPr/>
          <p:nvPr/>
        </p:nvGrpSpPr>
        <p:grpSpPr>
          <a:xfrm>
            <a:off x="1807351" y="2991026"/>
            <a:ext cx="3810269" cy="2684822"/>
            <a:chOff x="1859009" y="3415840"/>
            <a:chExt cx="3810269" cy="26848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210E07-046C-A523-626C-4E0FCAB3BA78}"/>
                </a:ext>
              </a:extLst>
            </p:cNvPr>
            <p:cNvGrpSpPr/>
            <p:nvPr/>
          </p:nvGrpSpPr>
          <p:grpSpPr>
            <a:xfrm>
              <a:off x="1899136" y="3495795"/>
              <a:ext cx="3770142" cy="2604867"/>
              <a:chOff x="1899136" y="3495795"/>
              <a:chExt cx="3770142" cy="26048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8C5B49-72EF-0CD0-77E2-F98BCEA62E77}"/>
                  </a:ext>
                </a:extLst>
              </p:cNvPr>
              <p:cNvSpPr/>
              <p:nvPr/>
            </p:nvSpPr>
            <p:spPr>
              <a:xfrm>
                <a:off x="1899136" y="3495795"/>
                <a:ext cx="3770142" cy="12004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ADAA15-B3BB-E833-0BB5-2754730ACA0A}"/>
                  </a:ext>
                </a:extLst>
              </p:cNvPr>
              <p:cNvSpPr/>
              <p:nvPr/>
            </p:nvSpPr>
            <p:spPr>
              <a:xfrm>
                <a:off x="1899136" y="4900219"/>
                <a:ext cx="3770142" cy="1200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3A7059D-9545-5AA9-0750-08880016F766}"/>
                </a:ext>
              </a:extLst>
            </p:cNvPr>
            <p:cNvGrpSpPr/>
            <p:nvPr/>
          </p:nvGrpSpPr>
          <p:grpSpPr>
            <a:xfrm>
              <a:off x="1859009" y="3415840"/>
              <a:ext cx="1617751" cy="1876356"/>
              <a:chOff x="1859009" y="3415840"/>
              <a:chExt cx="1617751" cy="18763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013A6-69BE-B924-239D-D3E60C62D6A9}"/>
                  </a:ext>
                </a:extLst>
              </p:cNvPr>
              <p:cNvSpPr txBox="1"/>
              <p:nvPr/>
            </p:nvSpPr>
            <p:spPr>
              <a:xfrm>
                <a:off x="1859009" y="3415840"/>
                <a:ext cx="1617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X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BF9F1A-A229-BF0E-02E5-701A5F5AEC43}"/>
                  </a:ext>
                </a:extLst>
              </p:cNvPr>
              <p:cNvSpPr txBox="1"/>
              <p:nvPr/>
            </p:nvSpPr>
            <p:spPr>
              <a:xfrm>
                <a:off x="1859009" y="4830531"/>
                <a:ext cx="1617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Y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F7A590-0ED8-887C-6A4F-59476145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 – Key Insight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65BECA-184F-3219-8183-F3FCD581235C}"/>
              </a:ext>
            </a:extLst>
          </p:cNvPr>
          <p:cNvSpPr txBox="1">
            <a:spLocks/>
          </p:cNvSpPr>
          <p:nvPr/>
        </p:nvSpPr>
        <p:spPr>
          <a:xfrm>
            <a:off x="0" y="994600"/>
            <a:ext cx="9144001" cy="1786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activating two rows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different subarrays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the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same bank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 one row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while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opening the other row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8FD6E-492A-479A-6699-B0830ADD92C0}"/>
              </a:ext>
            </a:extLst>
          </p:cNvPr>
          <p:cNvSpPr/>
          <p:nvPr/>
        </p:nvSpPr>
        <p:spPr>
          <a:xfrm>
            <a:off x="2564930" y="3467223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8592A-AD36-4C2A-7BA6-E7903AFB8E07}"/>
              </a:ext>
            </a:extLst>
          </p:cNvPr>
          <p:cNvSpPr/>
          <p:nvPr/>
        </p:nvSpPr>
        <p:spPr>
          <a:xfrm>
            <a:off x="2564930" y="4871647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53E87-AE09-80F2-1C1F-75429F69B1E1}"/>
              </a:ext>
            </a:extLst>
          </p:cNvPr>
          <p:cNvSpPr/>
          <p:nvPr/>
        </p:nvSpPr>
        <p:spPr>
          <a:xfrm>
            <a:off x="1678666" y="2991026"/>
            <a:ext cx="4065563" cy="2886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37AA1-CF02-F4D1-521C-80211FD41EAE}"/>
              </a:ext>
            </a:extLst>
          </p:cNvPr>
          <p:cNvSpPr txBox="1"/>
          <p:nvPr/>
        </p:nvSpPr>
        <p:spPr>
          <a:xfrm>
            <a:off x="5913041" y="3440369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Refreshes RowA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2F6B2-0AD0-0FF9-28A3-3C225098B8FE}"/>
              </a:ext>
            </a:extLst>
          </p:cNvPr>
          <p:cNvSpPr txBox="1"/>
          <p:nvPr/>
        </p:nvSpPr>
        <p:spPr>
          <a:xfrm>
            <a:off x="5913041" y="4142581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with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48902D-8035-0884-BD91-AD9CB2E657C6}"/>
              </a:ext>
            </a:extLst>
          </p:cNvPr>
          <p:cNvSpPr txBox="1"/>
          <p:nvPr/>
        </p:nvSpPr>
        <p:spPr>
          <a:xfrm>
            <a:off x="5913041" y="4844793"/>
            <a:ext cx="2091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Cambria" panose="02040503050406030204" pitchFamily="18" charset="0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pening RowB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2D7F10-C482-E00C-B8F8-58EBDF43A412}"/>
              </a:ext>
            </a:extLst>
          </p:cNvPr>
          <p:cNvGrpSpPr/>
          <p:nvPr/>
        </p:nvGrpSpPr>
        <p:grpSpPr>
          <a:xfrm>
            <a:off x="815552" y="3429000"/>
            <a:ext cx="1697720" cy="461665"/>
            <a:chOff x="867210" y="3436517"/>
            <a:chExt cx="1697720" cy="46166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1D2CF4-9CC0-7E85-6693-72F9805A9C1E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1577993" y="3671204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C3BEC0-09C4-E159-BEA3-10955B14F35F}"/>
                </a:ext>
              </a:extLst>
            </p:cNvPr>
            <p:cNvSpPr txBox="1"/>
            <p:nvPr/>
          </p:nvSpPr>
          <p:spPr>
            <a:xfrm>
              <a:off x="867210" y="3436517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8CFFFA-C93F-487F-C8F8-8F0524D50DF3}"/>
              </a:ext>
            </a:extLst>
          </p:cNvPr>
          <p:cNvGrpSpPr/>
          <p:nvPr/>
        </p:nvGrpSpPr>
        <p:grpSpPr>
          <a:xfrm>
            <a:off x="815552" y="4817945"/>
            <a:ext cx="1697720" cy="461665"/>
            <a:chOff x="867210" y="4844795"/>
            <a:chExt cx="1697720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5087FA-8FB9-1C50-AFF4-E245E8E98733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1577993" y="5075628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A43473-B2D6-DB5B-9A48-B199E94D1CFC}"/>
                </a:ext>
              </a:extLst>
            </p:cNvPr>
            <p:cNvSpPr txBox="1"/>
            <p:nvPr/>
          </p:nvSpPr>
          <p:spPr>
            <a:xfrm>
              <a:off x="867210" y="4844795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2A919D-2CB2-F724-3098-6DC6DE7DE8FB}"/>
              </a:ext>
            </a:extLst>
          </p:cNvPr>
          <p:cNvSpPr txBox="1"/>
          <p:nvPr/>
        </p:nvSpPr>
        <p:spPr>
          <a:xfrm>
            <a:off x="2830436" y="5812087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Bank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CAD4953-6C0C-DFE0-854E-6225CA59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626AF-B7B4-4435-F3C9-0222E1037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49FD0-688C-4116-4C91-FC8DF4BCD3F2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660A-4C08-1F2E-F4F9-C67B17F3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7030A0"/>
                </a:solidFill>
              </a:rPr>
              <a:t>Refresh RowA</a:t>
            </a:r>
            <a:r>
              <a:rPr lang="en-US" sz="2800" b="1" dirty="0"/>
              <a:t> </a:t>
            </a: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Activating RowB</a:t>
            </a:r>
          </a:p>
        </p:txBody>
      </p:sp>
      <p:grpSp>
        <p:nvGrpSpPr>
          <p:cNvPr id="75" name="HiRA">
            <a:extLst>
              <a:ext uri="{FF2B5EF4-FFF2-40B4-BE49-F238E27FC236}">
                <a16:creationId xmlns:a16="http://schemas.microsoft.com/office/drawing/2014/main" id="{710817C1-F7EE-83D0-E4DD-BE14747DEF1F}"/>
              </a:ext>
            </a:extLst>
          </p:cNvPr>
          <p:cNvGrpSpPr/>
          <p:nvPr/>
        </p:nvGrpSpPr>
        <p:grpSpPr>
          <a:xfrm>
            <a:off x="1254937" y="3495361"/>
            <a:ext cx="1480157" cy="1542466"/>
            <a:chOff x="950137" y="4384361"/>
            <a:chExt cx="1480157" cy="1542466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270CD19-D925-4AB3-F5DA-8B7EF303E802}"/>
                </a:ext>
              </a:extLst>
            </p:cNvPr>
            <p:cNvSpPr/>
            <p:nvPr/>
          </p:nvSpPr>
          <p:spPr>
            <a:xfrm>
              <a:off x="960120" y="4766558"/>
              <a:ext cx="1460192" cy="1160269"/>
            </a:xfrm>
            <a:prstGeom prst="roundRect">
              <a:avLst>
                <a:gd name="adj" fmla="val 7243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434AAD-BB57-3709-8814-38616E352C01}"/>
                </a:ext>
              </a:extLst>
            </p:cNvPr>
            <p:cNvSpPr txBox="1"/>
            <p:nvPr/>
          </p:nvSpPr>
          <p:spPr>
            <a:xfrm>
              <a:off x="950137" y="4384361"/>
              <a:ext cx="1480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</a:t>
              </a:r>
            </a:p>
          </p:txBody>
        </p:sp>
      </p:grpSp>
      <p:grpSp>
        <p:nvGrpSpPr>
          <p:cNvPr id="70" name="Timesavedforacc">
            <a:extLst>
              <a:ext uri="{FF2B5EF4-FFF2-40B4-BE49-F238E27FC236}">
                <a16:creationId xmlns:a16="http://schemas.microsoft.com/office/drawing/2014/main" id="{592ED8D5-00C3-BE96-7803-DCF71F37D2BD}"/>
              </a:ext>
            </a:extLst>
          </p:cNvPr>
          <p:cNvGrpSpPr/>
          <p:nvPr/>
        </p:nvGrpSpPr>
        <p:grpSpPr>
          <a:xfrm>
            <a:off x="3985149" y="2679790"/>
            <a:ext cx="3554580" cy="3281369"/>
            <a:chOff x="3680349" y="4025990"/>
            <a:chExt cx="3554580" cy="328136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0CE877-960A-C781-59CD-EF0D9F38F43D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3683601" y="6147936"/>
              <a:ext cx="0" cy="236091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A000521-30A1-83D1-0FE5-9CC1C4750FD1}"/>
                </a:ext>
              </a:extLst>
            </p:cNvPr>
            <p:cNvCxnSpPr>
              <a:cxnSpLocks/>
            </p:cNvCxnSpPr>
            <p:nvPr/>
          </p:nvCxnSpPr>
          <p:spPr>
            <a:xfrm>
              <a:off x="7234929" y="4025990"/>
              <a:ext cx="0" cy="2327262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3098B3F-0A73-88CA-6AE3-AE02C91C6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349" y="6292091"/>
              <a:ext cx="355458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889252-ABBD-E82F-F1D0-4922158B9CAA}"/>
                </a:ext>
              </a:extLst>
            </p:cNvPr>
            <p:cNvSpPr txBox="1"/>
            <p:nvPr/>
          </p:nvSpPr>
          <p:spPr>
            <a:xfrm>
              <a:off x="3745628" y="6353252"/>
              <a:ext cx="34892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Saved time</a:t>
              </a:r>
              <a:b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using HiRA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7FA133-C37F-C7B3-2094-BE1A2588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grpSp>
        <p:nvGrpSpPr>
          <p:cNvPr id="61" name="ACTRowA1">
            <a:extLst>
              <a:ext uri="{FF2B5EF4-FFF2-40B4-BE49-F238E27FC236}">
                <a16:creationId xmlns:a16="http://schemas.microsoft.com/office/drawing/2014/main" id="{366B5D94-494E-644E-3436-C0365F1E88F4}"/>
              </a:ext>
            </a:extLst>
          </p:cNvPr>
          <p:cNvGrpSpPr/>
          <p:nvPr/>
        </p:nvGrpSpPr>
        <p:grpSpPr>
          <a:xfrm>
            <a:off x="1184626" y="2133070"/>
            <a:ext cx="794385" cy="847785"/>
            <a:chOff x="879826" y="3479270"/>
            <a:chExt cx="794385" cy="8477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0581F-4348-00A1-2467-411822BEBD80}"/>
                </a:ext>
              </a:extLst>
            </p:cNvPr>
            <p:cNvSpPr txBox="1"/>
            <p:nvPr/>
          </p:nvSpPr>
          <p:spPr>
            <a:xfrm>
              <a:off x="879826" y="3680724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A7B658-27D5-85F9-0A60-7B54D4026D20}"/>
                </a:ext>
              </a:extLst>
            </p:cNvPr>
            <p:cNvCxnSpPr/>
            <p:nvPr/>
          </p:nvCxnSpPr>
          <p:spPr>
            <a:xfrm>
              <a:off x="1288339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PRE1-2">
            <a:extLst>
              <a:ext uri="{FF2B5EF4-FFF2-40B4-BE49-F238E27FC236}">
                <a16:creationId xmlns:a16="http://schemas.microsoft.com/office/drawing/2014/main" id="{B01AFDC9-96A7-D715-8B60-770053313511}"/>
              </a:ext>
            </a:extLst>
          </p:cNvPr>
          <p:cNvGrpSpPr/>
          <p:nvPr/>
        </p:nvGrpSpPr>
        <p:grpSpPr>
          <a:xfrm>
            <a:off x="3942933" y="2140385"/>
            <a:ext cx="591829" cy="579643"/>
            <a:chOff x="3333330" y="3486585"/>
            <a:chExt cx="591829" cy="5796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71D62C-7109-8928-09AC-778314318026}"/>
                </a:ext>
              </a:extLst>
            </p:cNvPr>
            <p:cNvSpPr txBox="1"/>
            <p:nvPr/>
          </p:nvSpPr>
          <p:spPr>
            <a:xfrm>
              <a:off x="3333330" y="36968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CE7C88-C36C-5198-43E3-4FDF66D45B27}"/>
                </a:ext>
              </a:extLst>
            </p:cNvPr>
            <p:cNvCxnSpPr/>
            <p:nvPr/>
          </p:nvCxnSpPr>
          <p:spPr>
            <a:xfrm>
              <a:off x="3589722" y="3486585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CTRowB1">
            <a:extLst>
              <a:ext uri="{FF2B5EF4-FFF2-40B4-BE49-F238E27FC236}">
                <a16:creationId xmlns:a16="http://schemas.microsoft.com/office/drawing/2014/main" id="{43785EAE-BFC5-81A2-69EB-B49A118665B5}"/>
              </a:ext>
            </a:extLst>
          </p:cNvPr>
          <p:cNvGrpSpPr/>
          <p:nvPr/>
        </p:nvGrpSpPr>
        <p:grpSpPr>
          <a:xfrm>
            <a:off x="5526044" y="2133070"/>
            <a:ext cx="794385" cy="853046"/>
            <a:chOff x="4510144" y="3479270"/>
            <a:chExt cx="794385" cy="8530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3D95EC-5EDE-5162-89F2-D5E02D6D71A8}"/>
                </a:ext>
              </a:extLst>
            </p:cNvPr>
            <p:cNvSpPr txBox="1"/>
            <p:nvPr/>
          </p:nvSpPr>
          <p:spPr>
            <a:xfrm>
              <a:off x="4510144" y="3685985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DC1F10-28A9-8D77-D8A1-560C027128AB}"/>
                </a:ext>
              </a:extLst>
            </p:cNvPr>
            <p:cNvCxnSpPr/>
            <p:nvPr/>
          </p:nvCxnSpPr>
          <p:spPr>
            <a:xfrm>
              <a:off x="4935065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PRE1-2" hidden="1">
            <a:extLst>
              <a:ext uri="{FF2B5EF4-FFF2-40B4-BE49-F238E27FC236}">
                <a16:creationId xmlns:a16="http://schemas.microsoft.com/office/drawing/2014/main" id="{CC567284-5A2A-EDF4-0AF5-F72DF1EF9F39}"/>
              </a:ext>
            </a:extLst>
          </p:cNvPr>
          <p:cNvGrpSpPr/>
          <p:nvPr/>
        </p:nvGrpSpPr>
        <p:grpSpPr>
          <a:xfrm>
            <a:off x="7265764" y="2124887"/>
            <a:ext cx="591829" cy="604241"/>
            <a:chOff x="6960964" y="3471087"/>
            <a:chExt cx="591829" cy="6042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6BAB5-941D-649A-F81B-DEE9B2C02768}"/>
                </a:ext>
              </a:extLst>
            </p:cNvPr>
            <p:cNvSpPr txBox="1"/>
            <p:nvPr/>
          </p:nvSpPr>
          <p:spPr>
            <a:xfrm>
              <a:off x="6960964" y="37059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3AAC08-38BA-F572-3E7B-BA376FE3A5B9}"/>
                </a:ext>
              </a:extLst>
            </p:cNvPr>
            <p:cNvCxnSpPr/>
            <p:nvPr/>
          </p:nvCxnSpPr>
          <p:spPr>
            <a:xfrm>
              <a:off x="7245986" y="347108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timeline1">
            <a:extLst>
              <a:ext uri="{FF2B5EF4-FFF2-40B4-BE49-F238E27FC236}">
                <a16:creationId xmlns:a16="http://schemas.microsoft.com/office/drawing/2014/main" id="{2FE222E5-F968-58B6-E2AD-F6E920E29D42}"/>
              </a:ext>
            </a:extLst>
          </p:cNvPr>
          <p:cNvGrpSpPr/>
          <p:nvPr/>
        </p:nvGrpSpPr>
        <p:grpSpPr>
          <a:xfrm>
            <a:off x="1020578" y="2087392"/>
            <a:ext cx="7712443" cy="369332"/>
            <a:chOff x="715778" y="3653048"/>
            <a:chExt cx="7712443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CA69989-7BB2-4A2A-D9EE-92827D8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3837714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590EE8-1675-BBE4-7E50-FB094997E4AC}"/>
                </a:ext>
              </a:extLst>
            </p:cNvPr>
            <p:cNvSpPr txBox="1"/>
            <p:nvPr/>
          </p:nvSpPr>
          <p:spPr>
            <a:xfrm>
              <a:off x="7796317" y="3653048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51" name="timelinne2">
            <a:extLst>
              <a:ext uri="{FF2B5EF4-FFF2-40B4-BE49-F238E27FC236}">
                <a16:creationId xmlns:a16="http://schemas.microsoft.com/office/drawing/2014/main" id="{55782385-2090-08DE-D348-70530F4EFDFA}"/>
              </a:ext>
            </a:extLst>
          </p:cNvPr>
          <p:cNvGrpSpPr/>
          <p:nvPr/>
        </p:nvGrpSpPr>
        <p:grpSpPr>
          <a:xfrm>
            <a:off x="1020578" y="4137370"/>
            <a:ext cx="7712443" cy="369332"/>
            <a:chOff x="715778" y="5026370"/>
            <a:chExt cx="7712443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1F03E6-E2DF-A696-9019-325AF38432FA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5211036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684CA7-D5A7-4947-4270-605ED91E7DB5}"/>
                </a:ext>
              </a:extLst>
            </p:cNvPr>
            <p:cNvSpPr txBox="1"/>
            <p:nvPr/>
          </p:nvSpPr>
          <p:spPr>
            <a:xfrm>
              <a:off x="7796317" y="5026370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sp>
        <p:nvSpPr>
          <p:cNvPr id="15" name="RowA1">
            <a:extLst>
              <a:ext uri="{FF2B5EF4-FFF2-40B4-BE49-F238E27FC236}">
                <a16:creationId xmlns:a16="http://schemas.microsoft.com/office/drawing/2014/main" id="{D0130104-B624-4579-E599-41BFF35E07A2}"/>
              </a:ext>
            </a:extLst>
          </p:cNvPr>
          <p:cNvSpPr/>
          <p:nvPr/>
        </p:nvSpPr>
        <p:spPr>
          <a:xfrm>
            <a:off x="1590521" y="1480909"/>
            <a:ext cx="2582025" cy="6272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17" name="RowB1">
            <a:extLst>
              <a:ext uri="{FF2B5EF4-FFF2-40B4-BE49-F238E27FC236}">
                <a16:creationId xmlns:a16="http://schemas.microsoft.com/office/drawing/2014/main" id="{E68B62EE-F23F-40B4-F180-48AE348D1819}"/>
              </a:ext>
            </a:extLst>
          </p:cNvPr>
          <p:cNvSpPr/>
          <p:nvPr/>
        </p:nvSpPr>
        <p:spPr>
          <a:xfrm>
            <a:off x="5945130" y="1466980"/>
            <a:ext cx="1602903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2" name="ACTRowA2">
            <a:extLst>
              <a:ext uri="{FF2B5EF4-FFF2-40B4-BE49-F238E27FC236}">
                <a16:creationId xmlns:a16="http://schemas.microsoft.com/office/drawing/2014/main" id="{96FAFA72-9145-A02D-536F-C6376244EC70}"/>
              </a:ext>
            </a:extLst>
          </p:cNvPr>
          <p:cNvGrpSpPr/>
          <p:nvPr/>
        </p:nvGrpSpPr>
        <p:grpSpPr>
          <a:xfrm>
            <a:off x="1184626" y="4183048"/>
            <a:ext cx="794385" cy="898330"/>
            <a:chOff x="879826" y="5072048"/>
            <a:chExt cx="794385" cy="89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4677E7-B06C-95EC-60B0-5220C3EAC8D1}"/>
                </a:ext>
              </a:extLst>
            </p:cNvPr>
            <p:cNvSpPr txBox="1"/>
            <p:nvPr/>
          </p:nvSpPr>
          <p:spPr>
            <a:xfrm>
              <a:off x="879826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D1A5B1-6317-083D-D22F-E3FF32E9D791}"/>
                </a:ext>
              </a:extLst>
            </p:cNvPr>
            <p:cNvCxnSpPr/>
            <p:nvPr/>
          </p:nvCxnSpPr>
          <p:spPr>
            <a:xfrm>
              <a:off x="1288339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PRE2-1">
            <a:extLst>
              <a:ext uri="{FF2B5EF4-FFF2-40B4-BE49-F238E27FC236}">
                <a16:creationId xmlns:a16="http://schemas.microsoft.com/office/drawing/2014/main" id="{C7A1E038-65D8-56D9-7374-55186DAC4C42}"/>
              </a:ext>
            </a:extLst>
          </p:cNvPr>
          <p:cNvGrpSpPr/>
          <p:nvPr/>
        </p:nvGrpSpPr>
        <p:grpSpPr>
          <a:xfrm>
            <a:off x="1669213" y="3877558"/>
            <a:ext cx="591829" cy="568836"/>
            <a:chOff x="1364413" y="4766558"/>
            <a:chExt cx="591829" cy="56883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1F0EE-61DD-DDF7-9868-1B8D6EEED4A7}"/>
                </a:ext>
              </a:extLst>
            </p:cNvPr>
            <p:cNvSpPr txBox="1"/>
            <p:nvPr/>
          </p:nvSpPr>
          <p:spPr>
            <a:xfrm>
              <a:off x="1364413" y="476655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C4CC59-534B-0357-9834-451F28B93600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97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CTRowB2">
            <a:extLst>
              <a:ext uri="{FF2B5EF4-FFF2-40B4-BE49-F238E27FC236}">
                <a16:creationId xmlns:a16="http://schemas.microsoft.com/office/drawing/2014/main" id="{7F5E7316-4164-9E07-542D-7A65CC3CE00A}"/>
              </a:ext>
            </a:extLst>
          </p:cNvPr>
          <p:cNvGrpSpPr/>
          <p:nvPr/>
        </p:nvGrpSpPr>
        <p:grpSpPr>
          <a:xfrm>
            <a:off x="2000622" y="4183048"/>
            <a:ext cx="794385" cy="898330"/>
            <a:chOff x="1695822" y="5072048"/>
            <a:chExt cx="794385" cy="898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ADC041-4232-D8A9-3AAF-23B0884643CD}"/>
                </a:ext>
              </a:extLst>
            </p:cNvPr>
            <p:cNvSpPr txBox="1"/>
            <p:nvPr/>
          </p:nvSpPr>
          <p:spPr>
            <a:xfrm>
              <a:off x="1695822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3039AC-4446-7471-E80D-2FF6337CDE70}"/>
                </a:ext>
              </a:extLst>
            </p:cNvPr>
            <p:cNvCxnSpPr/>
            <p:nvPr/>
          </p:nvCxnSpPr>
          <p:spPr>
            <a:xfrm>
              <a:off x="2093014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PRE2-2" hidden="1">
            <a:extLst>
              <a:ext uri="{FF2B5EF4-FFF2-40B4-BE49-F238E27FC236}">
                <a16:creationId xmlns:a16="http://schemas.microsoft.com/office/drawing/2014/main" id="{729B3711-5F5A-645D-1A06-C74449E5DB1A}"/>
              </a:ext>
            </a:extLst>
          </p:cNvPr>
          <p:cNvGrpSpPr/>
          <p:nvPr/>
        </p:nvGrpSpPr>
        <p:grpSpPr>
          <a:xfrm>
            <a:off x="4453637" y="4192148"/>
            <a:ext cx="591829" cy="618153"/>
            <a:chOff x="4148837" y="5081148"/>
            <a:chExt cx="591829" cy="6181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F396-3568-76F1-B0E7-83BD471C534A}"/>
                </a:ext>
              </a:extLst>
            </p:cNvPr>
            <p:cNvSpPr txBox="1"/>
            <p:nvPr/>
          </p:nvSpPr>
          <p:spPr>
            <a:xfrm>
              <a:off x="4148837" y="5329969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32DA4-CCED-FAB3-39CC-3912B61DEFB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784" y="50811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wA2">
            <a:extLst>
              <a:ext uri="{FF2B5EF4-FFF2-40B4-BE49-F238E27FC236}">
                <a16:creationId xmlns:a16="http://schemas.microsoft.com/office/drawing/2014/main" id="{DDCA270E-A89B-A97D-4CD7-6D1CBFAEE67C}"/>
              </a:ext>
            </a:extLst>
          </p:cNvPr>
          <p:cNvSpPr/>
          <p:nvPr/>
        </p:nvSpPr>
        <p:spPr>
          <a:xfrm>
            <a:off x="1581818" y="5807690"/>
            <a:ext cx="2577600" cy="63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31" name="RowB2">
            <a:extLst>
              <a:ext uri="{FF2B5EF4-FFF2-40B4-BE49-F238E27FC236}">
                <a16:creationId xmlns:a16="http://schemas.microsoft.com/office/drawing/2014/main" id="{F0ED1F2E-E2F5-9207-9ED9-780E7407CFA7}"/>
              </a:ext>
            </a:extLst>
          </p:cNvPr>
          <p:cNvSpPr/>
          <p:nvPr/>
        </p:nvSpPr>
        <p:spPr>
          <a:xfrm>
            <a:off x="2386401" y="5099828"/>
            <a:ext cx="1602000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1" name="Timesavedforrefs" hidden="1">
            <a:extLst>
              <a:ext uri="{FF2B5EF4-FFF2-40B4-BE49-F238E27FC236}">
                <a16:creationId xmlns:a16="http://schemas.microsoft.com/office/drawing/2014/main" id="{799543D4-0D41-85D6-4C06-B7E0737FB8E9}"/>
              </a:ext>
            </a:extLst>
          </p:cNvPr>
          <p:cNvGrpSpPr/>
          <p:nvPr/>
        </p:nvGrpSpPr>
        <p:grpSpPr>
          <a:xfrm>
            <a:off x="4701814" y="2124887"/>
            <a:ext cx="2888420" cy="3751848"/>
            <a:chOff x="4421559" y="1629587"/>
            <a:chExt cx="2888420" cy="375184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224B0D-8EA4-0CFD-366F-06DF5EEC5CB4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>
              <a:off x="7269459" y="1629587"/>
              <a:ext cx="40520" cy="3428683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5CB419-0903-1C04-559F-28CF5E54C5AC}"/>
                </a:ext>
              </a:extLst>
            </p:cNvPr>
            <p:cNvCxnSpPr>
              <a:cxnSpLocks/>
            </p:cNvCxnSpPr>
            <p:nvPr/>
          </p:nvCxnSpPr>
          <p:spPr>
            <a:xfrm>
              <a:off x="4421559" y="4315001"/>
              <a:ext cx="0" cy="852917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43BEC-828E-7F1B-8FC0-2BD9183AD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9638" y="4662578"/>
              <a:ext cx="2748140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8AE7A0-7E5B-3DEE-488F-3DFEA360AA75}"/>
                </a:ext>
              </a:extLst>
            </p:cNvPr>
            <p:cNvSpPr txBox="1"/>
            <p:nvPr/>
          </p:nvSpPr>
          <p:spPr>
            <a:xfrm>
              <a:off x="4536961" y="4735104"/>
              <a:ext cx="2773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the time spent for two refreshes</a:t>
              </a:r>
            </a:p>
          </p:txBody>
        </p:sp>
      </p:grpSp>
      <p:grpSp>
        <p:nvGrpSpPr>
          <p:cNvPr id="65" name="RD1-2" hidden="1">
            <a:extLst>
              <a:ext uri="{FF2B5EF4-FFF2-40B4-BE49-F238E27FC236}">
                <a16:creationId xmlns:a16="http://schemas.microsoft.com/office/drawing/2014/main" id="{E3A2D888-635D-2CAD-6F10-DFDC4878EAC0}"/>
              </a:ext>
            </a:extLst>
          </p:cNvPr>
          <p:cNvGrpSpPr/>
          <p:nvPr/>
        </p:nvGrpSpPr>
        <p:grpSpPr>
          <a:xfrm>
            <a:off x="6546575" y="2134031"/>
            <a:ext cx="498856" cy="568541"/>
            <a:chOff x="6241775" y="3480231"/>
            <a:chExt cx="498856" cy="5685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8B05E5-12DD-0BDD-BC85-F4C3861B4923}"/>
                </a:ext>
              </a:extLst>
            </p:cNvPr>
            <p:cNvSpPr txBox="1"/>
            <p:nvPr/>
          </p:nvSpPr>
          <p:spPr>
            <a:xfrm>
              <a:off x="6241775" y="3679440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9BA06D5-DE36-7396-72BE-5FC4A6AC73E1}"/>
                </a:ext>
              </a:extLst>
            </p:cNvPr>
            <p:cNvCxnSpPr/>
            <p:nvPr/>
          </p:nvCxnSpPr>
          <p:spPr>
            <a:xfrm>
              <a:off x="6491203" y="3480231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RD1-1">
            <a:extLst>
              <a:ext uri="{FF2B5EF4-FFF2-40B4-BE49-F238E27FC236}">
                <a16:creationId xmlns:a16="http://schemas.microsoft.com/office/drawing/2014/main" id="{80C75A74-5E34-535F-9139-93622E79866A}"/>
              </a:ext>
            </a:extLst>
          </p:cNvPr>
          <p:cNvGrpSpPr/>
          <p:nvPr/>
        </p:nvGrpSpPr>
        <p:grpSpPr>
          <a:xfrm>
            <a:off x="7306887" y="2133070"/>
            <a:ext cx="498856" cy="566859"/>
            <a:chOff x="5693924" y="3479270"/>
            <a:chExt cx="498856" cy="56685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A84AC5-924B-9BB0-51ED-7D2BAC3DD534}"/>
                </a:ext>
              </a:extLst>
            </p:cNvPr>
            <p:cNvSpPr txBox="1"/>
            <p:nvPr/>
          </p:nvSpPr>
          <p:spPr>
            <a:xfrm>
              <a:off x="5693924" y="367679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C58960-7ECF-865D-D337-E0D85C88D23F}"/>
                </a:ext>
              </a:extLst>
            </p:cNvPr>
            <p:cNvCxnSpPr/>
            <p:nvPr/>
          </p:nvCxnSpPr>
          <p:spPr>
            <a:xfrm>
              <a:off x="5931512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RD2-2" hidden="1">
            <a:extLst>
              <a:ext uri="{FF2B5EF4-FFF2-40B4-BE49-F238E27FC236}">
                <a16:creationId xmlns:a16="http://schemas.microsoft.com/office/drawing/2014/main" id="{1DBA9143-CB37-846B-15C7-6ED5522B7197}"/>
              </a:ext>
            </a:extLst>
          </p:cNvPr>
          <p:cNvGrpSpPr/>
          <p:nvPr/>
        </p:nvGrpSpPr>
        <p:grpSpPr>
          <a:xfrm>
            <a:off x="3923122" y="4180974"/>
            <a:ext cx="498856" cy="623405"/>
            <a:chOff x="3618322" y="5069974"/>
            <a:chExt cx="498856" cy="62340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BB5400-BECB-2868-B2FE-1EBF3CC0F7F1}"/>
                </a:ext>
              </a:extLst>
            </p:cNvPr>
            <p:cNvSpPr txBox="1"/>
            <p:nvPr/>
          </p:nvSpPr>
          <p:spPr>
            <a:xfrm>
              <a:off x="3618322" y="532404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382173C-8606-6429-0A06-93B12B6569AA}"/>
                </a:ext>
              </a:extLst>
            </p:cNvPr>
            <p:cNvCxnSpPr/>
            <p:nvPr/>
          </p:nvCxnSpPr>
          <p:spPr>
            <a:xfrm>
              <a:off x="3867750" y="5069974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RD2-1">
            <a:extLst>
              <a:ext uri="{FF2B5EF4-FFF2-40B4-BE49-F238E27FC236}">
                <a16:creationId xmlns:a16="http://schemas.microsoft.com/office/drawing/2014/main" id="{2CAC255C-3377-F15D-F2C5-36826C47C054}"/>
              </a:ext>
            </a:extLst>
          </p:cNvPr>
          <p:cNvGrpSpPr/>
          <p:nvPr/>
        </p:nvGrpSpPr>
        <p:grpSpPr>
          <a:xfrm>
            <a:off x="3747808" y="4189157"/>
            <a:ext cx="498856" cy="612579"/>
            <a:chOff x="3070471" y="5078157"/>
            <a:chExt cx="498856" cy="61257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A0486B-F358-EF85-5425-66A6529AF985}"/>
                </a:ext>
              </a:extLst>
            </p:cNvPr>
            <p:cNvSpPr txBox="1"/>
            <p:nvPr/>
          </p:nvSpPr>
          <p:spPr>
            <a:xfrm>
              <a:off x="3070471" y="5321404"/>
              <a:ext cx="4988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6498C-72E9-2EF0-6D30-CEAF72A563C4}"/>
                </a:ext>
              </a:extLst>
            </p:cNvPr>
            <p:cNvCxnSpPr/>
            <p:nvPr/>
          </p:nvCxnSpPr>
          <p:spPr>
            <a:xfrm>
              <a:off x="3308059" y="507815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53989FF-64AB-1F23-9A91-ED2F32D27372}"/>
              </a:ext>
            </a:extLst>
          </p:cNvPr>
          <p:cNvSpPr txBox="1"/>
          <p:nvPr/>
        </p:nvSpPr>
        <p:spPr>
          <a:xfrm rot="16200000">
            <a:off x="-66060" y="220356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 HiRA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0BABC3-5022-DEC4-1A5F-48993152D4BC}"/>
              </a:ext>
            </a:extLst>
          </p:cNvPr>
          <p:cNvSpPr txBox="1"/>
          <p:nvPr/>
        </p:nvSpPr>
        <p:spPr>
          <a:xfrm rot="16200000">
            <a:off x="104039" y="4208275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HiRA</a:t>
            </a:r>
          </a:p>
        </p:txBody>
      </p:sp>
      <p:sp>
        <p:nvSpPr>
          <p:cNvPr id="30" name="RowA1">
            <a:extLst>
              <a:ext uri="{FF2B5EF4-FFF2-40B4-BE49-F238E27FC236}">
                <a16:creationId xmlns:a16="http://schemas.microsoft.com/office/drawing/2014/main" id="{4CDB08D4-E118-D205-564F-E1FF9E6CD7EB}"/>
              </a:ext>
            </a:extLst>
          </p:cNvPr>
          <p:cNvSpPr/>
          <p:nvPr/>
        </p:nvSpPr>
        <p:spPr>
          <a:xfrm>
            <a:off x="4229959" y="1466980"/>
            <a:ext cx="1676999" cy="63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E27EB-942A-6258-DE51-8AACB96E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C048D4E-21AA-5AA8-DBD2-DCBA9444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6DC36-B71B-5BBB-A70A-5C3D91F8BDA8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7" grpId="0" animBg="1"/>
      <p:bldP spid="29" grpId="0" animBg="1"/>
      <p:bldP spid="31" grpId="0" animBg="1"/>
      <p:bldP spid="79" grpId="0"/>
      <p:bldP spid="80" grpId="0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E266-0CEA-82EB-80B7-19915158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 in Off-the-Shelf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05A0-4BC0-E168-BAA8-A9A80B9C4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773713"/>
            <a:ext cx="9143999" cy="252840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HiRA works in </a:t>
            </a:r>
            <a:r>
              <a:rPr lang="en-US" b="1" dirty="0">
                <a:solidFill>
                  <a:srgbClr val="C00000"/>
                </a:solidFill>
              </a:rPr>
              <a:t>56 off-the-shelf DRAM chips </a:t>
            </a:r>
            <a:r>
              <a:rPr lang="en-US" dirty="0"/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SK Hynix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51.4% reduction </a:t>
            </a:r>
            <a:r>
              <a:rPr lang="en-US" dirty="0">
                <a:solidFill>
                  <a:prstClr val="black"/>
                </a:solidFill>
              </a:rPr>
              <a:t>in the time spent for refresh operations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66EF75-8327-71F5-A1EE-A825DFD6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9" y="1320242"/>
            <a:ext cx="8596209" cy="209843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135A2D-6425-C192-EAB4-F05088866FAA}"/>
              </a:ext>
            </a:extLst>
          </p:cNvPr>
          <p:cNvGrpSpPr/>
          <p:nvPr/>
        </p:nvGrpSpPr>
        <p:grpSpPr>
          <a:xfrm>
            <a:off x="-3" y="5080763"/>
            <a:ext cx="9144001" cy="913989"/>
            <a:chOff x="-1" y="5309113"/>
            <a:chExt cx="9144001" cy="913989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530ED15-A24F-F4D1-8BC1-5B4518943BA5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effectively reduces the time spent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for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refresh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operations in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off-the-shelf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chips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3A8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08DBC9A-D0F0-7C8B-50FA-C2228C387249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A395E4-7F55-AA23-C8CA-999120F434D2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9EB50D-01EA-0E6D-8588-843E2228A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593D685-0075-0702-687E-EACA3FC1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2ED6-D000-F15B-7D1A-4B1015CF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HiRA-MC: HiRA Memory Controller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E30C-6745-AE2F-E38D-08FE892B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328" y="1021405"/>
            <a:ext cx="7682284" cy="5267100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Generates each </a:t>
            </a:r>
            <a:r>
              <a:rPr lang="en-US" sz="2800" b="1" dirty="0">
                <a:solidFill>
                  <a:srgbClr val="7030A0"/>
                </a:solidFill>
              </a:rPr>
              <a:t>periodic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7030A0"/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RowHammer-preventive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with a deadline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1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Buffers</a:t>
            </a:r>
            <a:r>
              <a:rPr lang="en-US" sz="2800" dirty="0"/>
              <a:t> each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request </a:t>
            </a:r>
            <a:r>
              <a:rPr lang="en-US" sz="2800" dirty="0"/>
              <a:t>and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performs</a:t>
            </a:r>
            <a:r>
              <a:rPr lang="en-US" sz="2800" dirty="0"/>
              <a:t> the refresh request </a:t>
            </a:r>
            <a:br>
              <a:rPr lang="en-US" sz="2800" dirty="0"/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until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rgbClr val="C00000"/>
                </a:solidFill>
              </a:rPr>
              <a:t>deadline</a:t>
            </a: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Finds if it can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 a DRAM row </a:t>
            </a:r>
            <a:b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 DRAM access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or </a:t>
            </a:r>
            <a:r>
              <a:rPr lang="en-US" sz="2800" b="1" dirty="0">
                <a:solidFill>
                  <a:srgbClr val="C00000"/>
                </a:solidFill>
              </a:rPr>
              <a:t>another refresh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C150D3C2-EA86-EFCE-E7F3-BCBFB8A1565C}"/>
              </a:ext>
            </a:extLst>
          </p:cNvPr>
          <p:cNvSpPr txBox="1"/>
          <p:nvPr/>
        </p:nvSpPr>
        <p:spPr>
          <a:xfrm>
            <a:off x="611532" y="1237355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6" name="2">
            <a:extLst>
              <a:ext uri="{FF2B5EF4-FFF2-40B4-BE49-F238E27FC236}">
                <a16:creationId xmlns:a16="http://schemas.microsoft.com/office/drawing/2014/main" id="{D0601160-A586-B5AE-5587-EEFE28CE7F0B}"/>
              </a:ext>
            </a:extLst>
          </p:cNvPr>
          <p:cNvSpPr txBox="1"/>
          <p:nvPr/>
        </p:nvSpPr>
        <p:spPr>
          <a:xfrm>
            <a:off x="616140" y="3089927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1704A8D5-77A6-F171-A26F-6B45C2A1DA47}"/>
              </a:ext>
            </a:extLst>
          </p:cNvPr>
          <p:cNvSpPr txBox="1"/>
          <p:nvPr/>
        </p:nvSpPr>
        <p:spPr>
          <a:xfrm>
            <a:off x="611531" y="4998943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569E2-2B5F-ABC3-EB19-AEF9B9A5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55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1339-9DCD-17F6-DD9F-D4BAC20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BAAF-9C5B-FFF2-135C-BF041142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</a:t>
            </a:r>
            <a:r>
              <a:rPr lang="en-US" sz="1800" dirty="0"/>
              <a:t>[Kim+, CAL 2015]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b="1" dirty="0">
                <a:solidFill>
                  <a:srgbClr val="7030A0"/>
                </a:solidFill>
              </a:rPr>
              <a:t>125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the SPEC2006 benchmark suite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DRAM Chip Capacity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{2, 4, 8, 16, 32, 64, 128} Gb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C00000"/>
                </a:solidFill>
              </a:rPr>
              <a:t>RowHammer Threshold</a:t>
            </a:r>
            <a:r>
              <a:rPr lang="en-US" dirty="0">
                <a:solidFill>
                  <a:srgbClr val="C00000"/>
                </a:solidFill>
              </a:rPr>
              <a:t>: {1024, 512, 256, 128, 64} activations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The </a:t>
            </a:r>
            <a:r>
              <a:rPr lang="en-US" sz="1600" b="1" dirty="0">
                <a:solidFill>
                  <a:srgbClr val="C00000"/>
                </a:solidFill>
              </a:rPr>
              <a:t>minimum hammer count </a:t>
            </a:r>
            <a:r>
              <a:rPr lang="en-US" sz="1600" dirty="0">
                <a:solidFill>
                  <a:srgbClr val="C00000"/>
                </a:solidFill>
              </a:rPr>
              <a:t>needed to induce </a:t>
            </a:r>
            <a:r>
              <a:rPr lang="en-US" sz="1600" b="1" dirty="0">
                <a:solidFill>
                  <a:srgbClr val="C00000"/>
                </a:solidFill>
              </a:rPr>
              <a:t>the first RowHammer bitflip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9F1E45-DB11-8840-CD15-BD40D6BDD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6116"/>
              </p:ext>
            </p:extLst>
          </p:nvPr>
        </p:nvGraphicFramePr>
        <p:xfrm>
          <a:off x="421917" y="1949180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Timing Parameters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4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=t</a:t>
                      </a:r>
                      <a:r>
                        <a:rPr lang="en-US" sz="16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=3ns,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RC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 46.25ns,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FAW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=16ns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A0FB60-81A3-B9CA-A034-358FCFAA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89CC0-2B16-E453-EC78-B3FAFB35B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9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A924-CE28-5BCD-012C-4D85DB49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B949-953D-D74C-D617-55ECD038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Results of HiRA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23E0-421B-E020-B5A8-2FBB4A5F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Performance Evaluation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3.7x speedup </a:t>
            </a:r>
            <a:r>
              <a:rPr lang="en-US" sz="2800" dirty="0">
                <a:solidFill>
                  <a:srgbClr val="7030A0"/>
                </a:solidFill>
              </a:rPr>
              <a:t>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RowHammer-preventive refreshes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12.6% speedup</a:t>
            </a:r>
            <a:r>
              <a:rPr lang="en-US" sz="2800" dirty="0">
                <a:solidFill>
                  <a:srgbClr val="7030A0"/>
                </a:solidFill>
              </a:rPr>
              <a:t> 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periodic refreshes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Hardware Complexity Analysis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Chip </a:t>
            </a:r>
            <a:r>
              <a:rPr lang="en-US" sz="2800" b="1" dirty="0">
                <a:solidFill>
                  <a:srgbClr val="990063"/>
                </a:solidFill>
              </a:rPr>
              <a:t>area cost of 0.0023% </a:t>
            </a:r>
            <a:r>
              <a:rPr lang="en-US" sz="2800" dirty="0">
                <a:solidFill>
                  <a:srgbClr val="990063"/>
                </a:solidFill>
              </a:rPr>
              <a:t>of a processor die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No additional latency </a:t>
            </a:r>
            <a:r>
              <a:rPr lang="en-US" sz="2800" dirty="0">
                <a:solidFill>
                  <a:srgbClr val="990063"/>
                </a:solidFill>
              </a:rPr>
              <a:t>overhead </a:t>
            </a:r>
            <a:endParaRPr lang="en-US" sz="2800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BDA86F-037E-3B19-597D-2C3E083C82A6}"/>
              </a:ext>
            </a:extLst>
          </p:cNvPr>
          <p:cNvSpPr txBox="1">
            <a:spLocks/>
          </p:cNvSpPr>
          <p:nvPr/>
        </p:nvSpPr>
        <p:spPr>
          <a:xfrm>
            <a:off x="75991" y="3576034"/>
            <a:ext cx="8987622" cy="1812099"/>
          </a:xfrm>
          <a:prstGeom prst="rect">
            <a:avLst/>
          </a:prstGeom>
        </p:spPr>
        <p:txBody>
          <a:bodyPr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4E9257F-4EA5-5981-6603-AE3E3BD6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D2AFA3-8931-91DE-7C8F-17831491E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6391E-0838-09EF-A790-6D726A3D9065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3C563-83AA-92BB-0ECB-8B823882F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i="1" dirty="0">
                <a:latin typeface="Cambria" panose="02040503050406030204" pitchFamily="18" charset="0"/>
              </a:rPr>
              <a:t>A memory access should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not have unintended side effects </a:t>
            </a:r>
            <a:b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2200" i="1" dirty="0">
                <a:latin typeface="Cambria" panose="02040503050406030204" pitchFamily="18" charset="0"/>
              </a:rPr>
              <a:t>on data stored in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other addresses </a:t>
            </a:r>
          </a:p>
          <a:p>
            <a:r>
              <a:rPr lang="en-US" sz="2200" dirty="0"/>
              <a:t>A fundamental property for </a:t>
            </a:r>
            <a:r>
              <a:rPr lang="en-US" sz="2200" b="1" dirty="0">
                <a:solidFill>
                  <a:srgbClr val="C00000"/>
                </a:solidFill>
              </a:rPr>
              <a:t>robustness</a:t>
            </a:r>
            <a:r>
              <a:rPr lang="en-US" sz="2200" b="1" dirty="0"/>
              <a:t> </a:t>
            </a:r>
            <a:r>
              <a:rPr lang="en-US" sz="2200" dirty="0"/>
              <a:t>(safety, security, and reliability)</a:t>
            </a:r>
            <a:endParaRPr lang="en-US" sz="2200" dirty="0">
              <a:latin typeface="Cambria" panose="02040503050406030204" pitchFamily="18" charset="0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296740" y="2401049"/>
            <a:ext cx="1537898" cy="298131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559348" y="53562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399456" y="2911913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solidFill>
              <a:srgbClr val="99006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346081" y="3377346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3164564" y="4007758"/>
            <a:ext cx="3843631" cy="525108"/>
            <a:chOff x="566600" y="3874553"/>
            <a:chExt cx="3843631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923573"/>
              <a:ext cx="3220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5B0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2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3164564" y="4805702"/>
            <a:ext cx="3501576" cy="576426"/>
            <a:chOff x="340844" y="5156327"/>
            <a:chExt cx="3501576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226250"/>
              <a:ext cx="28727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02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2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907" y="2192897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3222985" y="2381120"/>
            <a:ext cx="3708838" cy="514186"/>
            <a:chOff x="-151583" y="1633323"/>
            <a:chExt cx="3708838" cy="5141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716622"/>
              <a:ext cx="31564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Data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dirty="0">
                  <a:latin typeface="Cambria" panose="02040503050406030204" pitchFamily="18" charset="0"/>
                </a:rPr>
                <a:t>or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corruption</a:t>
              </a:r>
              <a:endParaRPr lang="en-US" sz="2200" dirty="0">
                <a:solidFill>
                  <a:srgbClr val="990063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mbria" panose="020405030504060302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787505" y="3244502"/>
            <a:ext cx="482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Compromise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application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669" y="2959055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87652"/>
            <a:ext cx="9144000" cy="5765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29669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14" grpId="0"/>
      <p:bldP spid="47" grpId="0"/>
      <p:bldP spid="4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086598" y="5030325"/>
            <a:ext cx="188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D2DAF7-4FA5-CEF4-C9C6-CEF67C9C101A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42693-764F-CE24-8B69-EEDB4B62F424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88830F-EC3B-12CC-B053-9FC428C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0599CD-7B03-288D-9228-EE9C48E5AF3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7784183-4CC9-8FB9-1FCB-6EBB6ABB1C8B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468DF4-6E59-10A9-EC89-C04E13086F2F}"/>
              </a:ext>
            </a:extLst>
          </p:cNvPr>
          <p:cNvSpPr/>
          <p:nvPr/>
        </p:nvSpPr>
        <p:spPr>
          <a:xfrm>
            <a:off x="5855097" y="4702935"/>
            <a:ext cx="1157965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2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1532-C7E6-342E-26E5-98CCCF80FB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696B0-CD9C-FD08-9B53-0B5BDFA4D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4516533"/>
            <a:ext cx="9144001" cy="1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BB4-24FE-3F9D-EE53-7DFEE944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Key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F3BF-70C1-A145-FC22-39B25FC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DB2B5-E65D-FC41-E0DE-7009E95C8C02}"/>
              </a:ext>
            </a:extLst>
          </p:cNvPr>
          <p:cNvSpPr txBox="1"/>
          <p:nvPr/>
        </p:nvSpPr>
        <p:spPr>
          <a:xfrm>
            <a:off x="119855" y="1281024"/>
            <a:ext cx="8818279" cy="2785378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7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dirty="0">
                <a:latin typeface="Cambria" panose="02040503050406030204" pitchFamily="18" charset="0"/>
              </a:rPr>
              <a:t>detects hammered rows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using area-efficient Bloom filters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</a:t>
            </a:r>
            <a:r>
              <a:rPr lang="en-US" sz="2800" dirty="0">
                <a:latin typeface="Cambria" panose="02040503050406030204" pitchFamily="18" charset="0"/>
              </a:rPr>
              <a:t>accesses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targeting hammered rows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F1DBF4-B98D-F84C-ABD2-61F2463066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558726" y="1735264"/>
            <a:ext cx="1020918" cy="617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1FAA054-BE26-CA58-B1ED-0537E791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39394" y="1509876"/>
            <a:ext cx="1020918" cy="10209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E05E9-D046-B2C0-7811-4C980383CAD5}"/>
              </a:ext>
            </a:extLst>
          </p:cNvPr>
          <p:cNvCxnSpPr>
            <a:cxnSpLocks/>
          </p:cNvCxnSpPr>
          <p:nvPr/>
        </p:nvCxnSpPr>
        <p:spPr>
          <a:xfrm flipV="1">
            <a:off x="5462652" y="2315324"/>
            <a:ext cx="1332626" cy="8223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49E1752-513B-4225-4523-F42AC2068E4B}"/>
              </a:ext>
            </a:extLst>
          </p:cNvPr>
          <p:cNvGrpSpPr/>
          <p:nvPr/>
        </p:nvGrpSpPr>
        <p:grpSpPr>
          <a:xfrm>
            <a:off x="7578016" y="1889772"/>
            <a:ext cx="1081628" cy="2253178"/>
            <a:chOff x="7378614" y="2506146"/>
            <a:chExt cx="1081628" cy="22531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DFE0C4-3CF9-256B-0337-46585706EA54}"/>
                </a:ext>
              </a:extLst>
            </p:cNvPr>
            <p:cNvSpPr/>
            <p:nvPr/>
          </p:nvSpPr>
          <p:spPr>
            <a:xfrm>
              <a:off x="7380242" y="2825340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D26BC3-933E-A19A-F7B9-67A0A496CC78}"/>
                </a:ext>
              </a:extLst>
            </p:cNvPr>
            <p:cNvSpPr/>
            <p:nvPr/>
          </p:nvSpPr>
          <p:spPr>
            <a:xfrm>
              <a:off x="7380242" y="2506146"/>
              <a:ext cx="1080000" cy="1606847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52CC64-0A10-E824-E2AC-EEBB886FF3A6}"/>
                </a:ext>
              </a:extLst>
            </p:cNvPr>
            <p:cNvSpPr txBox="1"/>
            <p:nvPr/>
          </p:nvSpPr>
          <p:spPr>
            <a:xfrm>
              <a:off x="7378614" y="4112993"/>
              <a:ext cx="108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Bank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EF3AA-129A-22D0-0AC4-35D1BC8E41CE}"/>
              </a:ext>
            </a:extLst>
          </p:cNvPr>
          <p:cNvSpPr/>
          <p:nvPr/>
        </p:nvSpPr>
        <p:spPr>
          <a:xfrm>
            <a:off x="0" y="4173483"/>
            <a:ext cx="9144000" cy="2083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BlockHammer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prevents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 read disturbance bitflips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rgbClr val="7030A0"/>
                </a:solidFill>
                <a:latin typeface="Cambria" panose="02040503050406030204" pitchFamily="18" charset="0"/>
              </a:rPr>
              <a:t>by</a:t>
            </a:r>
            <a:r>
              <a:rPr lang="en-US" sz="2800" b="1" dirty="0">
                <a:solidFill>
                  <a:srgbClr val="7030A0"/>
                </a:solidFill>
                <a:latin typeface="Cambria" panose="02040503050406030204" pitchFamily="18" charset="0"/>
              </a:rPr>
              <a:t> selectively throttling </a:t>
            </a:r>
            <a:r>
              <a:rPr lang="en-US" sz="2800" dirty="0">
                <a:solidFill>
                  <a:srgbClr val="7030A0"/>
                </a:solidFill>
                <a:latin typeface="Cambria" panose="02040503050406030204" pitchFamily="18" charset="0"/>
              </a:rPr>
              <a:t>the memory requests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that would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otherwise cause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bitflips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and memory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contention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818266-E681-7B7E-A700-FAA19745B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E0D379C-E557-5B4B-CC2C-E47BCCB2DCA2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8656386" y="1799600"/>
            <a:ext cx="127738" cy="279964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F31B82D-8C32-96C8-2038-C5DA06A4FABD}"/>
              </a:ext>
            </a:extLst>
          </p:cNvPr>
          <p:cNvCxnSpPr>
            <a:stCxn id="19" idx="3"/>
            <a:endCxn id="18" idx="2"/>
          </p:cNvCxnSpPr>
          <p:nvPr/>
        </p:nvCxnSpPr>
        <p:spPr>
          <a:xfrm flipV="1">
            <a:off x="8656386" y="1799600"/>
            <a:ext cx="127738" cy="816342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889476-172E-A7A9-9334-B052D51770A4}"/>
              </a:ext>
            </a:extLst>
          </p:cNvPr>
          <p:cNvGrpSpPr/>
          <p:nvPr/>
        </p:nvGrpSpPr>
        <p:grpSpPr>
          <a:xfrm>
            <a:off x="7578016" y="1153269"/>
            <a:ext cx="1746107" cy="1587312"/>
            <a:chOff x="7036065" y="3206819"/>
            <a:chExt cx="1748746" cy="15873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3E617A-3045-6846-961C-0DE519341B66}"/>
                </a:ext>
              </a:extLst>
            </p:cNvPr>
            <p:cNvSpPr/>
            <p:nvPr/>
          </p:nvSpPr>
          <p:spPr>
            <a:xfrm>
              <a:off x="7036065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D5DFDF-5AA0-CE88-3E0B-350CD8027BFB}"/>
                </a:ext>
              </a:extLst>
            </p:cNvPr>
            <p:cNvSpPr txBox="1"/>
            <p:nvPr/>
          </p:nvSpPr>
          <p:spPr>
            <a:xfrm>
              <a:off x="7703180" y="3206819"/>
              <a:ext cx="1081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D51EFD-2AFE-0799-4493-4D109C4DB116}"/>
                </a:ext>
              </a:extLst>
            </p:cNvPr>
            <p:cNvSpPr/>
            <p:nvPr/>
          </p:nvSpPr>
          <p:spPr>
            <a:xfrm>
              <a:off x="7036065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81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A2BB-8F38-90AB-F7B0-18379EFA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3EE67-69F6-B1FC-B9F2-4F02D4A6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733" y="965201"/>
            <a:ext cx="9330268" cy="5336922"/>
          </a:xfrm>
        </p:spPr>
        <p:txBody>
          <a:bodyPr/>
          <a:lstStyle/>
          <a:p>
            <a:r>
              <a:rPr lang="en-US" b="1" dirty="0"/>
              <a:t>Qualitative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14 mechanisms</a:t>
            </a:r>
          </a:p>
          <a:p>
            <a:pPr lvl="1"/>
            <a:r>
              <a:rPr lang="en-US" dirty="0"/>
              <a:t>Comprehensive protection</a:t>
            </a:r>
          </a:p>
          <a:p>
            <a:pPr lvl="1"/>
            <a:r>
              <a:rPr lang="en-US" dirty="0"/>
              <a:t>Compatibility with commodity DRAM chips</a:t>
            </a:r>
          </a:p>
          <a:p>
            <a:pPr lvl="1"/>
            <a:r>
              <a:rPr lang="en-US" dirty="0"/>
              <a:t>Scalability with worsening RowHammer vulnerability</a:t>
            </a:r>
          </a:p>
          <a:p>
            <a:pPr lvl="1"/>
            <a:r>
              <a:rPr lang="en-US" dirty="0"/>
              <a:t>Deterministic protection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Quantitative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6 state-of-the-art mechanisms</a:t>
            </a:r>
          </a:p>
          <a:p>
            <a:pPr lvl="1"/>
            <a:r>
              <a:rPr lang="en-US" dirty="0"/>
              <a:t>PARA [Kim+, ISCA’14]</a:t>
            </a:r>
          </a:p>
          <a:p>
            <a:pPr lvl="1"/>
            <a:r>
              <a:rPr lang="en-US" dirty="0" err="1"/>
              <a:t>ProHIT</a:t>
            </a:r>
            <a:r>
              <a:rPr lang="en-US" dirty="0"/>
              <a:t> [Son+, DAC’17]</a:t>
            </a:r>
          </a:p>
          <a:p>
            <a:pPr lvl="1"/>
            <a:r>
              <a:rPr lang="en-US" dirty="0" err="1"/>
              <a:t>MRLoc</a:t>
            </a:r>
            <a:r>
              <a:rPr lang="en-US" dirty="0"/>
              <a:t> [You+, DAC’19]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55FC-0D58-A77F-163F-EB819967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B264A-21EA-AC47-4626-F9CDDC46D1BD}"/>
              </a:ext>
            </a:extLst>
          </p:cNvPr>
          <p:cNvSpPr/>
          <p:nvPr/>
        </p:nvSpPr>
        <p:spPr>
          <a:xfrm>
            <a:off x="0" y="2719262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the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only mechanism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that satisfies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>
                <a:solidFill>
                  <a:srgbClr val="007799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four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819AF-E879-8E6E-7304-F3C203B5DCDD}"/>
              </a:ext>
            </a:extLst>
          </p:cNvPr>
          <p:cNvSpPr txBox="1"/>
          <p:nvPr/>
        </p:nvSpPr>
        <p:spPr>
          <a:xfrm>
            <a:off x="4086377" y="4157744"/>
            <a:ext cx="4028923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CBT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Seyedzadeh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+, ISCA’18]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TWiCe [Lee+, ISCA’19]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Graphene [Park+, MICRO’20]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8BF6F-1610-A037-0425-C11DD7AE4409}"/>
              </a:ext>
            </a:extLst>
          </p:cNvPr>
          <p:cNvSpPr/>
          <p:nvPr/>
        </p:nvSpPr>
        <p:spPr>
          <a:xfrm>
            <a:off x="-1" y="5298518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cost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competitive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29A56-913C-32F2-B800-08E27D67E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18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30790"/>
              </p:ext>
            </p:extLst>
          </p:nvPr>
        </p:nvGraphicFramePr>
        <p:xfrm>
          <a:off x="473002" y="1796848"/>
          <a:ext cx="8435626" cy="1408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  <a:sym typeface="Wingdings" pitchFamily="2" charset="2"/>
                        </a:rPr>
                        <a:t> 1K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470500-3292-700D-81E7-D365A3601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F4F20AD-F4C9-C3A7-4C28-B47B1294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/>
        </p:nvGraphicFramePr>
        <p:xfrm>
          <a:off x="473002" y="1796848"/>
          <a:ext cx="8435626" cy="1408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cacheline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B4C161-38F9-7502-EF3B-56AC3C964309}"/>
              </a:ext>
            </a:extLst>
          </p:cNvPr>
          <p:cNvSpPr/>
          <p:nvPr/>
        </p:nvSpPr>
        <p:spPr>
          <a:xfrm>
            <a:off x="-1" y="812800"/>
            <a:ext cx="9144001" cy="54893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3538D-D628-01B1-431A-5E321063FFAE}"/>
              </a:ext>
            </a:extLst>
          </p:cNvPr>
          <p:cNvSpPr/>
          <p:nvPr/>
        </p:nvSpPr>
        <p:spPr>
          <a:xfrm>
            <a:off x="-5" y="1551927"/>
            <a:ext cx="9143998" cy="1122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No RowHammer attack: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Negligible (&lt;0.6%) performance and energy overheads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70EB4-FCFA-6995-D22F-39AAB0E6CF79}"/>
              </a:ext>
            </a:extLst>
          </p:cNvPr>
          <p:cNvSpPr/>
          <p:nvPr/>
        </p:nvSpPr>
        <p:spPr>
          <a:xfrm>
            <a:off x="0" y="3633662"/>
            <a:ext cx="9143998" cy="15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RowHammer attack present: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Significant improvement on system performance (71%)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and energy consumption (32%)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EDE38A-5BC0-0867-E142-62BBFB74BFD6}"/>
              </a:ext>
            </a:extLst>
          </p:cNvPr>
          <p:cNvSpPr txBox="1">
            <a:spLocks/>
          </p:cNvSpPr>
          <p:nvPr/>
        </p:nvSpPr>
        <p:spPr>
          <a:xfrm>
            <a:off x="-3" y="965201"/>
            <a:ext cx="9143999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463BB-178B-9D80-2A40-FA105DD39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7BA1554-F520-53A0-031E-97EEB012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086598" y="5030325"/>
            <a:ext cx="188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BreakHammer</a:t>
            </a:r>
            <a:r>
              <a:rPr lang="en-US" dirty="0">
                <a:latin typeface="Cambria" panose="02040503050406030204" pitchFamily="18" charset="0"/>
              </a:rPr>
              <a:t>: Throttling malicious threads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D2DAF7-4FA5-CEF4-C9C6-CEF67C9C101A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42693-764F-CE24-8B69-EEDB4B62F424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88830F-EC3B-12CC-B053-9FC428C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0599CD-7B03-288D-9228-EE9C48E5AF3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7784183-4CC9-8FB9-1FCB-6EBB6ABB1C8B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468DF4-6E59-10A9-EC89-C04E13086F2F}"/>
              </a:ext>
            </a:extLst>
          </p:cNvPr>
          <p:cNvSpPr/>
          <p:nvPr/>
        </p:nvSpPr>
        <p:spPr>
          <a:xfrm>
            <a:off x="4806332" y="4690381"/>
            <a:ext cx="1053763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61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605016" y="6432978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 et al.,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6ACA8-1EE3-CB3E-A59D-A6344C1C9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3187155"/>
            <a:ext cx="9143998" cy="1821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44B75-5D88-7972-9600-3D8DC4C95A2C}"/>
              </a:ext>
            </a:extLst>
          </p:cNvPr>
          <p:cNvSpPr txBox="1"/>
          <p:nvPr/>
        </p:nvSpPr>
        <p:spPr>
          <a:xfrm>
            <a:off x="480240" y="4918118"/>
            <a:ext cx="81835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will appear in MICRO 2024</a:t>
            </a:r>
          </a:p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  <a:hlinkClick r:id="rId4"/>
              </a:rPr>
              <a:t>https://arxiv.org/abs/2404.13477</a:t>
            </a:r>
            <a:endParaRPr lang="en-US" sz="28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sz="28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CBC20-834F-BD07-A58E-0AA4052E14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15" b="615"/>
          <a:stretch/>
        </p:blipFill>
        <p:spPr>
          <a:xfrm>
            <a:off x="3449867" y="784963"/>
            <a:ext cx="2244265" cy="2216664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4613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77BB3174-10CD-77CE-40A3-74D8931AA472}"/>
              </a:ext>
            </a:extLst>
          </p:cNvPr>
          <p:cNvSpPr/>
          <p:nvPr/>
        </p:nvSpPr>
        <p:spPr>
          <a:xfrm>
            <a:off x="5020884" y="3539483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3249569" y="2923029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920919" y="3112825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Memory Performance Attacks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68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Attacker triggers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 </a:t>
            </a:r>
            <a:r>
              <a:rPr lang="en-US" sz="2400" dirty="0">
                <a:latin typeface="Cambria" panose="02040503050406030204" pitchFamily="18" charset="0"/>
              </a:rPr>
              <a:t>preventive actions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block </a:t>
            </a:r>
            <a:r>
              <a:rPr lang="en-US" sz="2400" dirty="0">
                <a:latin typeface="Cambria" panose="02040503050406030204" pitchFamily="18" charset="0"/>
              </a:rPr>
              <a:t>access to main memory</a:t>
            </a:r>
          </a:p>
        </p:txBody>
      </p:sp>
      <p:pic>
        <p:nvPicPr>
          <p:cNvPr id="1030" name="Picture 6" descr="&quot;How did you do in PE today? ‘Hollow’ emoji&quot; Sticker for Sale by Snorg3">
            <a:extLst>
              <a:ext uri="{FF2B5EF4-FFF2-40B4-BE49-F238E27FC236}">
                <a16:creationId xmlns:a16="http://schemas.microsoft.com/office/drawing/2014/main" id="{C468DB9C-C051-D478-5A66-44701072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8" y="2918442"/>
            <a:ext cx="1459360" cy="145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it - Free gestures icons">
            <a:extLst>
              <a:ext uri="{FF2B5EF4-FFF2-40B4-BE49-F238E27FC236}">
                <a16:creationId xmlns:a16="http://schemas.microsoft.com/office/drawing/2014/main" id="{8FB58830-C5D4-C328-B21C-D6A0ED8B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72" y="3133323"/>
            <a:ext cx="1029597" cy="102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ikdörtgen 14">
            <a:extLst>
              <a:ext uri="{FF2B5EF4-FFF2-40B4-BE49-F238E27FC236}">
                <a16:creationId xmlns:a16="http://schemas.microsoft.com/office/drawing/2014/main" id="{3253B120-12F2-5B88-ACB8-FEC9CAA71F07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new attack vector: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Triggering preventive actions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availability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the main memory</a:t>
            </a:r>
          </a:p>
        </p:txBody>
      </p:sp>
      <p:pic>
        <p:nvPicPr>
          <p:cNvPr id="1038" name="Picture 14" descr="gui refresh&quot; Icon - Download for free – Iconduck">
            <a:extLst>
              <a:ext uri="{FF2B5EF4-FFF2-40B4-BE49-F238E27FC236}">
                <a16:creationId xmlns:a16="http://schemas.microsoft.com/office/drawing/2014/main" id="{8E3CA98E-4A6E-3451-A39F-020219A0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44" y="2281291"/>
            <a:ext cx="760589" cy="7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7D307CA1-F50B-5CD5-2908-34113531BE7B}"/>
              </a:ext>
            </a:extLst>
          </p:cNvPr>
          <p:cNvSpPr/>
          <p:nvPr/>
        </p:nvSpPr>
        <p:spPr>
          <a:xfrm>
            <a:off x="4945133" y="3288397"/>
            <a:ext cx="992767" cy="926374"/>
          </a:xfrm>
          <a:prstGeom prst="mathMultiply">
            <a:avLst>
              <a:gd name="adj1" fmla="val 6886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6" name="Picture 2" descr="Hacker - Free security icons">
            <a:extLst>
              <a:ext uri="{FF2B5EF4-FFF2-40B4-BE49-F238E27FC236}">
                <a16:creationId xmlns:a16="http://schemas.microsoft.com/office/drawing/2014/main" id="{EFDE45B6-E6C0-ED1F-EF58-44F92405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375" y="2075961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E887349C-98DE-1AF4-416C-4B1EC2D3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95" y="2165635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4C8FB-E0D2-2B5F-B875-4F94C9881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92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2539450" y="3516417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210800" y="3706213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84" y="2575645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r>
              <a:rPr lang="en-US" dirty="0"/>
              <a:t>: Key Idea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69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67394" y="1158519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Detect</a:t>
            </a:r>
            <a:r>
              <a:rPr lang="en-US" sz="2400" dirty="0"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slow down </a:t>
            </a:r>
            <a:r>
              <a:rPr lang="en-US" sz="2400" dirty="0">
                <a:latin typeface="Cambria" panose="02040503050406030204" pitchFamily="18" charset="0"/>
              </a:rPr>
              <a:t>attackers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that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</a:t>
            </a:r>
            <a:r>
              <a:rPr lang="en-US" sz="2400" dirty="0">
                <a:latin typeface="Cambria" panose="02040503050406030204" pitchFamily="18" charset="0"/>
              </a:rPr>
              <a:t> preventive actions</a:t>
            </a:r>
          </a:p>
        </p:txBody>
      </p:sp>
      <p:pic>
        <p:nvPicPr>
          <p:cNvPr id="1026" name="Picture 2" descr="Hammer - Free Tools and utensils icons">
            <a:extLst>
              <a:ext uri="{FF2B5EF4-FFF2-40B4-BE49-F238E27FC236}">
                <a16:creationId xmlns:a16="http://schemas.microsoft.com/office/drawing/2014/main" id="{0C58815C-EA0B-8E0E-01CF-AC839A57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04" y="2665319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A31AAD-5D0A-750C-6A3F-BC87A247E3BB}"/>
              </a:ext>
            </a:extLst>
          </p:cNvPr>
          <p:cNvSpPr/>
          <p:nvPr/>
        </p:nvSpPr>
        <p:spPr>
          <a:xfrm>
            <a:off x="4310765" y="4132871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3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2F801A71-BA3F-1803-1FDC-5EFE52E9A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156642" y="3635268"/>
            <a:ext cx="1297854" cy="129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rison Bars PNG Transparent Images Free Download | Vector Files | Pngtree">
            <a:extLst>
              <a:ext uri="{FF2B5EF4-FFF2-40B4-BE49-F238E27FC236}">
                <a16:creationId xmlns:a16="http://schemas.microsoft.com/office/drawing/2014/main" id="{13AC2945-768B-93D5-C383-713CEB31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27" y="2448041"/>
            <a:ext cx="1352423" cy="101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ime - Free technology icons">
            <a:extLst>
              <a:ext uri="{FF2B5EF4-FFF2-40B4-BE49-F238E27FC236}">
                <a16:creationId xmlns:a16="http://schemas.microsoft.com/office/drawing/2014/main" id="{94F7CDCF-B3FD-38C6-7512-5ED6C1A1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87" y="2602939"/>
            <a:ext cx="594046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5072-84F2-D36F-FEE1-205119E08F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810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9EBB-1CDC-0043-DE43-6F5646BE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in Modern Memory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F7E8A-E379-B15B-F92E-81475F0B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0CF3-C135-B768-AB49-5DCA9947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7032667" cy="5336922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007799"/>
                </a:solidFill>
              </a:rPr>
              <a:t>Prevalent memory technology:</a:t>
            </a:r>
            <a:br>
              <a:rPr lang="en-US" sz="2800" dirty="0">
                <a:solidFill>
                  <a:srgbClr val="007799"/>
                </a:solidFill>
              </a:rPr>
            </a:br>
            <a:r>
              <a:rPr lang="en-US" sz="2800" dirty="0">
                <a:solidFill>
                  <a:srgbClr val="007799"/>
                </a:solidFill>
              </a:rPr>
              <a:t>Dynamic Random Access Memory (DRAM)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DRAM stores </a:t>
            </a:r>
            <a:r>
              <a:rPr lang="en-US" sz="2800" b="1" dirty="0">
                <a:solidFill>
                  <a:srgbClr val="990063"/>
                </a:solidFill>
              </a:rPr>
              <a:t>data</a:t>
            </a:r>
            <a:r>
              <a:rPr lang="en-US" sz="2800" dirty="0">
                <a:solidFill>
                  <a:srgbClr val="990063"/>
                </a:solidFill>
              </a:rPr>
              <a:t> in the form of </a:t>
            </a:r>
            <a:br>
              <a:rPr lang="en-US" sz="2800" dirty="0">
                <a:solidFill>
                  <a:srgbClr val="990063"/>
                </a:solidFill>
              </a:rPr>
            </a:br>
            <a:r>
              <a:rPr lang="en-US" sz="2800" b="1" dirty="0">
                <a:solidFill>
                  <a:srgbClr val="990063"/>
                </a:solidFill>
              </a:rPr>
              <a:t>electrical charge </a:t>
            </a:r>
            <a:r>
              <a:rPr lang="en-US" sz="2800" dirty="0">
                <a:solidFill>
                  <a:srgbClr val="990063"/>
                </a:solidFill>
              </a:rPr>
              <a:t>on a capacitor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C55000"/>
                </a:solidFill>
              </a:rPr>
              <a:t>DRAM </a:t>
            </a:r>
            <a:r>
              <a:rPr lang="en-US" sz="2800" b="1" dirty="0">
                <a:solidFill>
                  <a:srgbClr val="C55000"/>
                </a:solidFill>
              </a:rPr>
              <a:t>leaks charge </a:t>
            </a:r>
            <a:r>
              <a:rPr lang="en-US" sz="2800" dirty="0">
                <a:solidFill>
                  <a:srgbClr val="C55000"/>
                </a:solidFill>
              </a:rPr>
              <a:t>over time</a:t>
            </a:r>
            <a:br>
              <a:rPr lang="en-US" sz="2800" dirty="0">
                <a:solidFill>
                  <a:srgbClr val="C55000"/>
                </a:solidFill>
              </a:rPr>
            </a:br>
            <a:r>
              <a:rPr lang="en-US" sz="2800" dirty="0">
                <a:solidFill>
                  <a:srgbClr val="C55000"/>
                </a:solidFill>
              </a:rPr>
              <a:t>and needs </a:t>
            </a:r>
            <a:r>
              <a:rPr lang="en-US" sz="2800" b="1" dirty="0">
                <a:solidFill>
                  <a:srgbClr val="C55000"/>
                </a:solidFill>
              </a:rPr>
              <a:t>periodic refresh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7030A0"/>
                </a:solidFill>
              </a:rPr>
              <a:t>DRAM Read Disturbance</a:t>
            </a:r>
            <a:r>
              <a:rPr lang="en-US" sz="2800" b="1" dirty="0">
                <a:solidFill>
                  <a:srgbClr val="7030A0"/>
                </a:solidFill>
              </a:rPr>
              <a:t>: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Accessing a DRAM cell disturbs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other </a:t>
            </a:r>
            <a:r>
              <a:rPr lang="en-US" sz="2800" b="1" dirty="0">
                <a:solidFill>
                  <a:srgbClr val="7030A0"/>
                </a:solidFill>
              </a:rPr>
              <a:t>physically nearby cells 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and exacerbates their </a:t>
            </a:r>
            <a:r>
              <a:rPr lang="en-US" sz="2800" b="1" dirty="0">
                <a:solidFill>
                  <a:srgbClr val="7030A0"/>
                </a:solidFill>
              </a:rPr>
              <a:t>charge leakage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1" name="Base">
            <a:extLst>
              <a:ext uri="{FF2B5EF4-FFF2-40B4-BE49-F238E27FC236}">
                <a16:creationId xmlns:a16="http://schemas.microsoft.com/office/drawing/2014/main" id="{1B322899-D738-1795-20F0-22E6498CEA23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solidFill>
            <a:srgbClr val="007799">
              <a:alpha val="9804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ordline_text">
            <a:extLst>
              <a:ext uri="{FF2B5EF4-FFF2-40B4-BE49-F238E27FC236}">
                <a16:creationId xmlns:a16="http://schemas.microsoft.com/office/drawing/2014/main" id="{A90EA4A8-F8CE-D9C4-4E4F-CD2D192A3501}"/>
              </a:ext>
            </a:extLst>
          </p:cNvPr>
          <p:cNvSpPr/>
          <p:nvPr/>
        </p:nvSpPr>
        <p:spPr>
          <a:xfrm>
            <a:off x="6197323" y="2596004"/>
            <a:ext cx="2314133" cy="4466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4472C4"/>
                </a:solidFill>
                <a:latin typeface="Cambria" panose="02040503050406030204" pitchFamily="18" charset="0"/>
              </a:rPr>
              <a:t>Wordline</a:t>
            </a:r>
            <a:endParaRPr lang="en-US" sz="2400" b="1" dirty="0">
              <a:solidFill>
                <a:srgbClr val="4472C4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Wordline">
            <a:extLst>
              <a:ext uri="{FF2B5EF4-FFF2-40B4-BE49-F238E27FC236}">
                <a16:creationId xmlns:a16="http://schemas.microsoft.com/office/drawing/2014/main" id="{1C93383B-AD78-AB6B-D60B-10CFC150C2B1}"/>
              </a:ext>
            </a:extLst>
          </p:cNvPr>
          <p:cNvCxnSpPr>
            <a:cxnSpLocks/>
          </p:cNvCxnSpPr>
          <p:nvPr/>
        </p:nvCxnSpPr>
        <p:spPr>
          <a:xfrm flipH="1">
            <a:off x="5422143" y="2978591"/>
            <a:ext cx="3328912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ccess transistor">
            <a:extLst>
              <a:ext uri="{FF2B5EF4-FFF2-40B4-BE49-F238E27FC236}">
                <a16:creationId xmlns:a16="http://schemas.microsoft.com/office/drawing/2014/main" id="{559E4788-8DCE-F6DF-9131-D064A39ED07D}"/>
              </a:ext>
            </a:extLst>
          </p:cNvPr>
          <p:cNvGrpSpPr/>
          <p:nvPr/>
        </p:nvGrpSpPr>
        <p:grpSpPr>
          <a:xfrm>
            <a:off x="6932852" y="3284800"/>
            <a:ext cx="983926" cy="559759"/>
            <a:chOff x="6799654" y="3284800"/>
            <a:chExt cx="983926" cy="55975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516A94-D199-152F-1867-126D13179092}"/>
                </a:ext>
              </a:extLst>
            </p:cNvPr>
            <p:cNvCxnSpPr/>
            <p:nvPr/>
          </p:nvCxnSpPr>
          <p:spPr>
            <a:xfrm flipV="1">
              <a:off x="7292593" y="3284800"/>
              <a:ext cx="0" cy="163209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8A3EB8-025F-F43A-535D-90354155CAAE}"/>
                </a:ext>
              </a:extLst>
            </p:cNvPr>
            <p:cNvCxnSpPr/>
            <p:nvPr/>
          </p:nvCxnSpPr>
          <p:spPr>
            <a:xfrm flipH="1">
              <a:off x="7014330" y="3455572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B123A1-2A57-5B45-7AEE-F29C8D399015}"/>
                </a:ext>
              </a:extLst>
            </p:cNvPr>
            <p:cNvCxnSpPr/>
            <p:nvPr/>
          </p:nvCxnSpPr>
          <p:spPr>
            <a:xfrm flipH="1" flipV="1">
              <a:off x="7568904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0DBCE5-2D4B-1F6C-0ADC-AEF1DAFEF7F3}"/>
                </a:ext>
              </a:extLst>
            </p:cNvPr>
            <p:cNvCxnSpPr/>
            <p:nvPr/>
          </p:nvCxnSpPr>
          <p:spPr>
            <a:xfrm flipH="1">
              <a:off x="7014330" y="3572253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1C71F1-4543-745C-1425-7F0F6C19951D}"/>
                </a:ext>
              </a:extLst>
            </p:cNvPr>
            <p:cNvCxnSpPr/>
            <p:nvPr/>
          </p:nvCxnSpPr>
          <p:spPr>
            <a:xfrm>
              <a:off x="756890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CB861D-AE79-07C6-4D9F-4AA34E3ED5BC}"/>
                </a:ext>
              </a:extLst>
            </p:cNvPr>
            <p:cNvCxnSpPr/>
            <p:nvPr/>
          </p:nvCxnSpPr>
          <p:spPr>
            <a:xfrm>
              <a:off x="679965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9BF907-7920-BD0E-ADE6-B9783E29C411}"/>
                </a:ext>
              </a:extLst>
            </p:cNvPr>
            <p:cNvCxnSpPr/>
            <p:nvPr/>
          </p:nvCxnSpPr>
          <p:spPr>
            <a:xfrm flipH="1" flipV="1">
              <a:off x="7014330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ate">
            <a:extLst>
              <a:ext uri="{FF2B5EF4-FFF2-40B4-BE49-F238E27FC236}">
                <a16:creationId xmlns:a16="http://schemas.microsoft.com/office/drawing/2014/main" id="{EFC78427-DBCB-ABDB-AF61-AF5477D46F60}"/>
              </a:ext>
            </a:extLst>
          </p:cNvPr>
          <p:cNvCxnSpPr/>
          <p:nvPr/>
        </p:nvCxnSpPr>
        <p:spPr>
          <a:xfrm>
            <a:off x="7424817" y="2973178"/>
            <a:ext cx="2" cy="33706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rain">
            <a:extLst>
              <a:ext uri="{FF2B5EF4-FFF2-40B4-BE49-F238E27FC236}">
                <a16:creationId xmlns:a16="http://schemas.microsoft.com/office/drawing/2014/main" id="{C833D516-959C-8368-360E-2646854A8530}"/>
              </a:ext>
            </a:extLst>
          </p:cNvPr>
          <p:cNvCxnSpPr>
            <a:cxnSpLocks/>
          </p:cNvCxnSpPr>
          <p:nvPr/>
        </p:nvCxnSpPr>
        <p:spPr>
          <a:xfrm flipH="1">
            <a:off x="7931537" y="3844558"/>
            <a:ext cx="457199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ource">
            <a:extLst>
              <a:ext uri="{FF2B5EF4-FFF2-40B4-BE49-F238E27FC236}">
                <a16:creationId xmlns:a16="http://schemas.microsoft.com/office/drawing/2014/main" id="{68745795-20AA-9CC3-8B35-DF50092869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0648" y="3844557"/>
            <a:ext cx="580604" cy="182224"/>
          </a:xfrm>
          <a:prstGeom prst="bentConnector3">
            <a:avLst>
              <a:gd name="adj1" fmla="val 100310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ND">
            <a:extLst>
              <a:ext uri="{FF2B5EF4-FFF2-40B4-BE49-F238E27FC236}">
                <a16:creationId xmlns:a16="http://schemas.microsoft.com/office/drawing/2014/main" id="{DD340C66-4C99-7EC3-856B-B00C275CDC0B}"/>
              </a:ext>
            </a:extLst>
          </p:cNvPr>
          <p:cNvCxnSpPr/>
          <p:nvPr/>
        </p:nvCxnSpPr>
        <p:spPr>
          <a:xfrm>
            <a:off x="6350646" y="4628938"/>
            <a:ext cx="0" cy="333802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Cell capacitor">
            <a:extLst>
              <a:ext uri="{FF2B5EF4-FFF2-40B4-BE49-F238E27FC236}">
                <a16:creationId xmlns:a16="http://schemas.microsoft.com/office/drawing/2014/main" id="{81149E22-926E-CEFB-A040-A230D7299A89}"/>
              </a:ext>
            </a:extLst>
          </p:cNvPr>
          <p:cNvGrpSpPr/>
          <p:nvPr/>
        </p:nvGrpSpPr>
        <p:grpSpPr>
          <a:xfrm>
            <a:off x="6064318" y="4026781"/>
            <a:ext cx="576938" cy="573885"/>
            <a:chOff x="5613132" y="4026781"/>
            <a:chExt cx="576938" cy="57388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792D421-EAE3-DC7B-28E3-6DEFBE146461}"/>
                </a:ext>
              </a:extLst>
            </p:cNvPr>
            <p:cNvCxnSpPr/>
            <p:nvPr/>
          </p:nvCxnSpPr>
          <p:spPr>
            <a:xfrm flipV="1">
              <a:off x="5901594" y="4026781"/>
              <a:ext cx="0" cy="159143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B273F6-0844-31CE-E3E0-79F1E653591E}"/>
                </a:ext>
              </a:extLst>
            </p:cNvPr>
            <p:cNvCxnSpPr/>
            <p:nvPr/>
          </p:nvCxnSpPr>
          <p:spPr>
            <a:xfrm flipH="1">
              <a:off x="5613134" y="4464096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CEA959-8255-89F2-99B5-307557D5EF70}"/>
                </a:ext>
              </a:extLst>
            </p:cNvPr>
            <p:cNvCxnSpPr/>
            <p:nvPr/>
          </p:nvCxnSpPr>
          <p:spPr>
            <a:xfrm flipH="1">
              <a:off x="5613132" y="4185924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36A2C8-E3CC-B5FF-CAD1-C0F9F55E4AA5}"/>
                </a:ext>
              </a:extLst>
            </p:cNvPr>
            <p:cNvCxnSpPr/>
            <p:nvPr/>
          </p:nvCxnSpPr>
          <p:spPr>
            <a:xfrm flipV="1">
              <a:off x="5901594" y="4464098"/>
              <a:ext cx="0" cy="13656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Bitline">
            <a:extLst>
              <a:ext uri="{FF2B5EF4-FFF2-40B4-BE49-F238E27FC236}">
                <a16:creationId xmlns:a16="http://schemas.microsoft.com/office/drawing/2014/main" id="{B08FBEC0-1B6F-07FC-EE2A-0DF866A6D5D1}"/>
              </a:ext>
            </a:extLst>
          </p:cNvPr>
          <p:cNvCxnSpPr>
            <a:cxnSpLocks/>
            <a:stCxn id="31" idx="5"/>
            <a:endCxn id="31" idx="7"/>
          </p:cNvCxnSpPr>
          <p:nvPr/>
        </p:nvCxnSpPr>
        <p:spPr>
          <a:xfrm flipV="1">
            <a:off x="8379757" y="2466045"/>
            <a:ext cx="0" cy="2586313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tline_text">
            <a:extLst>
              <a:ext uri="{FF2B5EF4-FFF2-40B4-BE49-F238E27FC236}">
                <a16:creationId xmlns:a16="http://schemas.microsoft.com/office/drawing/2014/main" id="{1AC7D72F-BC05-6B41-B1BB-6C06231BF7F1}"/>
              </a:ext>
            </a:extLst>
          </p:cNvPr>
          <p:cNvSpPr/>
          <p:nvPr/>
        </p:nvSpPr>
        <p:spPr>
          <a:xfrm rot="5400000">
            <a:off x="7694198" y="3931010"/>
            <a:ext cx="1700201" cy="47317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Bitline</a:t>
            </a:r>
          </a:p>
        </p:txBody>
      </p:sp>
      <p:grpSp>
        <p:nvGrpSpPr>
          <p:cNvPr id="58" name="Charge leakage paths">
            <a:extLst>
              <a:ext uri="{FF2B5EF4-FFF2-40B4-BE49-F238E27FC236}">
                <a16:creationId xmlns:a16="http://schemas.microsoft.com/office/drawing/2014/main" id="{DA410421-BCFC-BC67-D640-6D19C50732D3}"/>
              </a:ext>
            </a:extLst>
          </p:cNvPr>
          <p:cNvGrpSpPr/>
          <p:nvPr/>
        </p:nvGrpSpPr>
        <p:grpSpPr>
          <a:xfrm>
            <a:off x="6851393" y="4026781"/>
            <a:ext cx="1398944" cy="1316586"/>
            <a:chOff x="6400207" y="4026781"/>
            <a:chExt cx="1398944" cy="131658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6FFC35-BCCF-9AEE-F2C4-3074A81142ED}"/>
                </a:ext>
              </a:extLst>
            </p:cNvPr>
            <p:cNvCxnSpPr/>
            <p:nvPr/>
          </p:nvCxnSpPr>
          <p:spPr>
            <a:xfrm flipH="1">
              <a:off x="6480066" y="4026781"/>
              <a:ext cx="107720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AE1F13-BBE6-25ED-AD08-2F4501670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207" y="4106352"/>
              <a:ext cx="0" cy="73483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290F1C-0762-8FFE-45D6-6B967BF5635C}"/>
                </a:ext>
              </a:extLst>
            </p:cNvPr>
            <p:cNvSpPr txBox="1"/>
            <p:nvPr/>
          </p:nvSpPr>
          <p:spPr>
            <a:xfrm>
              <a:off x="6549129" y="4143038"/>
              <a:ext cx="12500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Charge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leakage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paths</a:t>
              </a:r>
            </a:p>
          </p:txBody>
        </p:sp>
      </p:grpSp>
      <p:sp>
        <p:nvSpPr>
          <p:cNvPr id="59" name="Border">
            <a:extLst>
              <a:ext uri="{FF2B5EF4-FFF2-40B4-BE49-F238E27FC236}">
                <a16:creationId xmlns:a16="http://schemas.microsoft.com/office/drawing/2014/main" id="{2F10A1A1-5D69-A707-5181-4C534356D96C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Data_annotation">
            <a:extLst>
              <a:ext uri="{FF2B5EF4-FFF2-40B4-BE49-F238E27FC236}">
                <a16:creationId xmlns:a16="http://schemas.microsoft.com/office/drawing/2014/main" id="{3C302EE5-170E-1D86-46EB-460E8154B118}"/>
              </a:ext>
            </a:extLst>
          </p:cNvPr>
          <p:cNvGrpSpPr/>
          <p:nvPr/>
        </p:nvGrpSpPr>
        <p:grpSpPr>
          <a:xfrm>
            <a:off x="5050846" y="2515217"/>
            <a:ext cx="1492302" cy="1428575"/>
            <a:chOff x="5050846" y="2515217"/>
            <a:chExt cx="1492302" cy="1428575"/>
          </a:xfrm>
        </p:grpSpPr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F165FB80-A4EA-6DDA-54FF-0837819A4C5D}"/>
                </a:ext>
              </a:extLst>
            </p:cNvPr>
            <p:cNvCxnSpPr>
              <a:cxnSpLocks/>
              <a:stCxn id="19" idx="3"/>
              <a:endCxn id="64" idx="0"/>
            </p:cNvCxnSpPr>
            <p:nvPr/>
          </p:nvCxnSpPr>
          <p:spPr>
            <a:xfrm>
              <a:off x="5117852" y="2515217"/>
              <a:ext cx="1261623" cy="1312635"/>
            </a:xfrm>
            <a:prstGeom prst="curvedConnector2">
              <a:avLst/>
            </a:prstGeom>
            <a:ln w="57150">
              <a:solidFill>
                <a:srgbClr val="9900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6BDA43-C5BA-6790-F896-2AD1A04D82C9}"/>
                </a:ext>
              </a:extLst>
            </p:cNvPr>
            <p:cNvSpPr/>
            <p:nvPr/>
          </p:nvSpPr>
          <p:spPr>
            <a:xfrm>
              <a:off x="5050846" y="2564389"/>
              <a:ext cx="327347" cy="462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6AB16A-D447-9561-5A02-394A872F85D8}"/>
                </a:ext>
              </a:extLst>
            </p:cNvPr>
            <p:cNvSpPr/>
            <p:nvPr/>
          </p:nvSpPr>
          <p:spPr>
            <a:xfrm>
              <a:off x="6215801" y="3827852"/>
              <a:ext cx="327347" cy="115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C244B-1B6F-767A-79B2-DE3430CDD9A4}"/>
              </a:ext>
            </a:extLst>
          </p:cNvPr>
          <p:cNvSpPr/>
          <p:nvPr/>
        </p:nvSpPr>
        <p:spPr>
          <a:xfrm>
            <a:off x="4720444" y="2388218"/>
            <a:ext cx="397408" cy="2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6" grpId="0"/>
      <p:bldP spid="32" grpId="0"/>
      <p:bldP spid="5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70</a:t>
            </a:fld>
            <a:endParaRPr lang="tr-TR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C4F34-1808-3CF7-16AD-19509F58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12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71</a:t>
            </a:fld>
            <a:endParaRPr lang="tr-TR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86E58-1680-1BCC-1EA3-83BDEAD6DCD9}"/>
              </a:ext>
            </a:extLst>
          </p:cNvPr>
          <p:cNvSpPr/>
          <p:nvPr/>
        </p:nvSpPr>
        <p:spPr>
          <a:xfrm>
            <a:off x="0" y="778476"/>
            <a:ext cx="9144000" cy="55236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 14">
            <a:extLst>
              <a:ext uri="{FF2B5EF4-FFF2-40B4-BE49-F238E27FC236}">
                <a16:creationId xmlns:a16="http://schemas.microsoft.com/office/drawing/2014/main" id="{8853EA76-9788-5C7A-E885-86FA81BF9B66}"/>
              </a:ext>
            </a:extLst>
          </p:cNvPr>
          <p:cNvSpPr/>
          <p:nvPr/>
        </p:nvSpPr>
        <p:spPr>
          <a:xfrm>
            <a:off x="-3" y="1171188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 the average system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931CB-304B-E54E-5FD4-B0510E3BBE9F}"/>
              </a:ext>
            </a:extLst>
          </p:cNvPr>
          <p:cNvSpPr/>
          <p:nvPr/>
        </p:nvSpPr>
        <p:spPr>
          <a:xfrm>
            <a:off x="0" y="1050711"/>
            <a:ext cx="1112107" cy="2409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No attack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BA1CE5E7-D2CD-0A67-9126-53D1B9A5679B}"/>
              </a:ext>
            </a:extLst>
          </p:cNvPr>
          <p:cNvSpPr/>
          <p:nvPr/>
        </p:nvSpPr>
        <p:spPr>
          <a:xfrm>
            <a:off x="1" y="2812835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reduces preventive refresh count (by 67%)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85192-330F-9FE3-8702-7B486789E1E9}"/>
              </a:ext>
            </a:extLst>
          </p:cNvPr>
          <p:cNvSpPr/>
          <p:nvPr/>
        </p:nvSpPr>
        <p:spPr>
          <a:xfrm>
            <a:off x="3" y="2631608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9DCFE97F-1B07-606E-CE57-D0D601DD5908}"/>
              </a:ext>
            </a:extLst>
          </p:cNvPr>
          <p:cNvSpPr/>
          <p:nvPr/>
        </p:nvSpPr>
        <p:spPr>
          <a:xfrm>
            <a:off x="-3" y="3984024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improves system performance (by 40%)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C95F38-1215-BCA5-2228-422E0FCFC925}"/>
              </a:ext>
            </a:extLst>
          </p:cNvPr>
          <p:cNvSpPr/>
          <p:nvPr/>
        </p:nvSpPr>
        <p:spPr>
          <a:xfrm>
            <a:off x="-1" y="3802797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3" name="Dikdörtgen 14">
            <a:extLst>
              <a:ext uri="{FF2B5EF4-FFF2-40B4-BE49-F238E27FC236}">
                <a16:creationId xmlns:a16="http://schemas.microsoft.com/office/drawing/2014/main" id="{4B658365-B5A1-E684-A1CF-32FBDEECE9EC}"/>
              </a:ext>
            </a:extLst>
          </p:cNvPr>
          <p:cNvSpPr/>
          <p:nvPr/>
        </p:nvSpPr>
        <p:spPr>
          <a:xfrm>
            <a:off x="-3" y="5097742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reduces DRAM energy consumption (by 54%)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05B2A1-E4CF-1AFF-0483-AC10383A6644}"/>
              </a:ext>
            </a:extLst>
          </p:cNvPr>
          <p:cNvSpPr/>
          <p:nvPr/>
        </p:nvSpPr>
        <p:spPr>
          <a:xfrm>
            <a:off x="-1" y="4916515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74B916-863C-19CC-B006-454B05CF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534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2" t="23634" r="22844" b="19636"/>
          <a:stretch/>
        </p:blipFill>
        <p:spPr>
          <a:xfrm>
            <a:off x="5176576" y="228240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8" t="20035" r="19861" b="19545"/>
          <a:stretch/>
        </p:blipFill>
        <p:spPr>
          <a:xfrm>
            <a:off x="6659852" y="228834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5" t="24042" r="24160" b="26087"/>
          <a:stretch/>
        </p:blipFill>
        <p:spPr>
          <a:xfrm>
            <a:off x="5918214" y="229620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5149466" y="186204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692279" y="186204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5077082" y="3388182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5047743" y="4932816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6195438" y="116525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6148635" y="3380486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5021861" y="289223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5047743" y="289103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5043009" y="289577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663800" y="2899667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5038382" y="2992349"/>
            <a:ext cx="3459741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8379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8060145" y="189641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467326" y="341840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616782" y="3400886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467327" y="4950814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F77678-8004-7B1B-0757-2D5299F9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b="1" dirty="0">
                <a:solidFill>
                  <a:srgbClr val="5B90AE"/>
                </a:solidFill>
              </a:rPr>
              <a:t>throttling</a:t>
            </a:r>
            <a:r>
              <a:rPr lang="en-US" sz="2600" dirty="0">
                <a:solidFill>
                  <a:srgbClr val="5B90AE"/>
                </a:solidFill>
              </a:rPr>
              <a:t> memory requests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lead to </a:t>
            </a:r>
            <a:r>
              <a:rPr lang="en-US" sz="2600" b="1" dirty="0">
                <a:solidFill>
                  <a:srgbClr val="5B90AE"/>
                </a:solidFill>
              </a:rPr>
              <a:t>time-consuming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1F660D-6B0F-307F-2E92-F31A663FC9D3}"/>
              </a:ext>
            </a:extLst>
          </p:cNvPr>
          <p:cNvGrpSpPr/>
          <p:nvPr/>
        </p:nvGrpSpPr>
        <p:grpSpPr>
          <a:xfrm>
            <a:off x="6148635" y="4926518"/>
            <a:ext cx="1065420" cy="966117"/>
            <a:chOff x="7984179" y="4600297"/>
            <a:chExt cx="1065420" cy="96611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9DBC96F-9180-590D-A66F-985ECC6E4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F8936-44CA-1612-0B28-D2B6E38A1F8D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41C4021D-39C9-5775-5221-D685204436D2}"/>
              </a:ext>
            </a:extLst>
          </p:cNvPr>
          <p:cNvSpPr/>
          <p:nvPr/>
        </p:nvSpPr>
        <p:spPr>
          <a:xfrm rot="5400000">
            <a:off x="6635753" y="496448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6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Solutions </a:t>
            </a:r>
            <a:br>
              <a:rPr lang="en-US" dirty="0"/>
            </a:br>
            <a:r>
              <a:rPr lang="en-US" dirty="0"/>
              <a:t>to RowHammer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77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9F11-3C8D-C588-F223-BFDDA41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Per-Row Activation Counters in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4262-6E24-0546-318E-69162468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Tanj</a:t>
            </a:r>
            <a:r>
              <a:rPr lang="en-US" dirty="0"/>
              <a:t> Bennett, Stefan </a:t>
            </a:r>
            <a:r>
              <a:rPr lang="en-US" dirty="0" err="1"/>
              <a:t>Saroiu</a:t>
            </a:r>
            <a:r>
              <a:rPr lang="en-US" dirty="0"/>
              <a:t>, Alec Wolman, and Lucian </a:t>
            </a:r>
            <a:r>
              <a:rPr lang="en-US" dirty="0" err="1"/>
              <a:t>Cojocar</a:t>
            </a:r>
            <a:r>
              <a:rPr lang="en-US" dirty="0"/>
              <a:t>, </a:t>
            </a:r>
            <a:r>
              <a:rPr lang="en-US" b="1" dirty="0"/>
              <a:t>“</a:t>
            </a:r>
            <a:r>
              <a:rPr lang="en-US" b="1" dirty="0">
                <a:hlinkClick r:id="rId2"/>
              </a:rPr>
              <a:t>Panopticon: A Complete In-DRAM </a:t>
            </a:r>
            <a:r>
              <a:rPr lang="en-US" b="1" dirty="0" err="1">
                <a:hlinkClick r:id="rId2"/>
              </a:rPr>
              <a:t>Rowhammer</a:t>
            </a:r>
            <a:r>
              <a:rPr lang="en-US" b="1" dirty="0">
                <a:hlinkClick r:id="rId2"/>
              </a:rPr>
              <a:t> Mitigation,</a:t>
            </a:r>
            <a:r>
              <a:rPr lang="en-US" b="1" dirty="0"/>
              <a:t>”</a:t>
            </a:r>
            <a:r>
              <a:rPr lang="en-US" dirty="0"/>
              <a:t> </a:t>
            </a:r>
            <a:r>
              <a:rPr lang="en-US" dirty="0" err="1"/>
              <a:t>DRAMSec</a:t>
            </a:r>
            <a:r>
              <a:rPr lang="en-US" dirty="0"/>
              <a:t> Workshop (co-located with ISCA), 2021.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F58D3-ED15-1B2B-D168-0F1ADCDB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6" t="22439" r="15919"/>
          <a:stretch/>
        </p:blipFill>
        <p:spPr>
          <a:xfrm>
            <a:off x="438081" y="2471177"/>
            <a:ext cx="8267829" cy="240156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5962B9-3F81-0D6B-AB0B-EA0F7EA9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FCB26-DBED-FA8F-B9AD-F6F1C0A8B62F}"/>
              </a:ext>
            </a:extLst>
          </p:cNvPr>
          <p:cNvSpPr txBox="1"/>
          <p:nvPr/>
        </p:nvSpPr>
        <p:spPr>
          <a:xfrm>
            <a:off x="222087" y="5184913"/>
            <a:ext cx="8699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Accurate RowHammer detection using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an activation counter per DRAM row</a:t>
            </a:r>
          </a:p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stored within the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DRAM array </a:t>
            </a:r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leveraging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high density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  <a:sym typeface="Wingdings" pitchFamily="2" charset="2"/>
              </a:rPr>
              <a:t> low cost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415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B319-8E66-00F6-93DD-5722518E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2023: SK Hynix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365F-0157-71AB-EE28-F37F7F5A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D02F1-D557-14EC-35D5-3427B990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6" y="969962"/>
            <a:ext cx="6522180" cy="443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6A4D7-6D7A-2850-497F-89229559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985185"/>
            <a:ext cx="4335618" cy="135301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EBE138-8F04-0CF7-BD66-2232AFF6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4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ABE2-29FF-FCE3-C45F-A2088EB0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311952" cy="884238"/>
          </a:xfrm>
        </p:spPr>
        <p:txBody>
          <a:bodyPr/>
          <a:lstStyle/>
          <a:p>
            <a:r>
              <a:rPr lang="en-US" dirty="0"/>
              <a:t>RowHammer in 2023: Samsung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C413-CAB8-60DE-6F64-4280CA9E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7A97-F7BB-2650-ADCB-37E17A06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" y="1849439"/>
            <a:ext cx="9081913" cy="2761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AA65C-143F-FE03-0282-08D7A1127241}"/>
              </a:ext>
            </a:extLst>
          </p:cNvPr>
          <p:cNvSpPr txBox="1"/>
          <p:nvPr/>
        </p:nvSpPr>
        <p:spPr>
          <a:xfrm>
            <a:off x="2123728" y="5577958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https://arxiv.org/pdf/2302.03591v1.pdf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54499D-1270-68F2-022A-8B5639A3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09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DDR5 Update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DRAM implements per-row </a:t>
            </a:r>
            <a:br>
              <a:rPr lang="en-US" dirty="0"/>
            </a:br>
            <a:r>
              <a:rPr lang="en-US" dirty="0"/>
              <a:t>activation counters</a:t>
            </a:r>
          </a:p>
          <a:p>
            <a:endParaRPr lang="en-US" dirty="0"/>
          </a:p>
          <a:p>
            <a:r>
              <a:rPr lang="en-US" dirty="0"/>
              <a:t>DRAM asserts a back-off </a:t>
            </a:r>
            <a:br>
              <a:rPr lang="en-US" dirty="0"/>
            </a:br>
            <a:r>
              <a:rPr lang="en-US" dirty="0"/>
              <a:t>signal when refresh is needed</a:t>
            </a:r>
          </a:p>
          <a:p>
            <a:endParaRPr lang="en-US" dirty="0"/>
          </a:p>
          <a:p>
            <a:r>
              <a:rPr lang="en-US" dirty="0"/>
              <a:t>Memory controller issues </a:t>
            </a:r>
            <a:br>
              <a:rPr lang="en-US" dirty="0"/>
            </a:br>
            <a:r>
              <a:rPr lang="en-US" dirty="0"/>
              <a:t>refresh upon back-off signal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E601E-FEAB-8BE9-5E0E-04369C6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8" b="8564"/>
          <a:stretch/>
        </p:blipFill>
        <p:spPr>
          <a:xfrm>
            <a:off x="5407772" y="1268760"/>
            <a:ext cx="3431428" cy="4176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AB24C-324C-D73B-F0EB-C86F0766B0BE}"/>
              </a:ext>
            </a:extLst>
          </p:cNvPr>
          <p:cNvSpPr txBox="1"/>
          <p:nvPr/>
        </p:nvSpPr>
        <p:spPr>
          <a:xfrm>
            <a:off x="0" y="55892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JEDEC,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/>
              </a:rPr>
              <a:t>JESD79-5C_v1.30: DDR5 SDRAM Specification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,” April, 2024.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1AAB320-0A33-FF90-EC14-C066C94F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D172D-8818-AD41-33FC-9D1A8D6F02D1}"/>
              </a:ext>
            </a:extLst>
          </p:cNvPr>
          <p:cNvSpPr txBox="1"/>
          <p:nvPr/>
        </p:nvSpPr>
        <p:spPr>
          <a:xfrm>
            <a:off x="304800" y="2045777"/>
            <a:ext cx="349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Panopticon and PRHT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4D953-F6A2-4298-8FCB-D3479D99D328}"/>
              </a:ext>
            </a:extLst>
          </p:cNvPr>
          <p:cNvSpPr txBox="1"/>
          <p:nvPr/>
        </p:nvSpPr>
        <p:spPr>
          <a:xfrm>
            <a:off x="304800" y="3311019"/>
            <a:ext cx="43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SMD, Mithril+, and Panopticon</a:t>
            </a:r>
          </a:p>
        </p:txBody>
      </p:sp>
    </p:spTree>
    <p:extLst>
      <p:ext uri="{BB962C8B-B14F-4D97-AF65-F5344CB8AC3E}">
        <p14:creationId xmlns:p14="http://schemas.microsoft.com/office/powerpoint/2010/main" val="27926343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RowHammer: An Example of DRAM Read Disturbance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990063"/>
                </a:solidFill>
              </a:rPr>
              <a:t>closing</a:t>
            </a:r>
            <a:r>
              <a:rPr lang="en-US" sz="2400" dirty="0">
                <a:solidFill>
                  <a:srgbClr val="990063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rgbClr val="007799"/>
                </a:solidFill>
              </a:rPr>
              <a:t>RowHammer bitflips</a:t>
            </a:r>
            <a:r>
              <a:rPr lang="en-US" sz="2400" dirty="0">
                <a:solidFill>
                  <a:srgbClr val="007799"/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990063"/>
                </a:solidFill>
              </a:rPr>
              <a:t>memory isolation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80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2861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2861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17609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17609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2210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26958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26958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145480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14548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2210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02033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01889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FF087-8304-FDD5-D2AF-76A3C467D3A2}"/>
              </a:ext>
            </a:extLst>
          </p:cNvPr>
          <p:cNvSpPr/>
          <p:nvPr/>
        </p:nvSpPr>
        <p:spPr>
          <a:xfrm>
            <a:off x="2351656" y="102133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1B19-2DA1-2EB3-0459-D336E5C4910C}"/>
              </a:ext>
            </a:extLst>
          </p:cNvPr>
          <p:cNvSpPr txBox="1"/>
          <p:nvPr/>
        </p:nvSpPr>
        <p:spPr>
          <a:xfrm>
            <a:off x="23091" y="3639760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Row counter updates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</a:t>
            </a:r>
            <a:r>
              <a:rPr lang="en-US" sz="2800" dirty="0">
                <a:latin typeface="Cambria" panose="02040503050406030204" pitchFamily="18" charset="0"/>
              </a:rPr>
              <a:t> completely parallelized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with DRAM access</a:t>
            </a:r>
          </a:p>
        </p:txBody>
      </p:sp>
      <p:sp>
        <p:nvSpPr>
          <p:cNvPr id="7" name="Dikdörtgen 7">
            <a:extLst>
              <a:ext uri="{FF2B5EF4-FFF2-40B4-BE49-F238E27FC236}">
                <a16:creationId xmlns:a16="http://schemas.microsoft.com/office/drawing/2014/main" id="{95BF719D-C7DB-71F0-615B-CB5ACBBEA156}"/>
              </a:ext>
            </a:extLst>
          </p:cNvPr>
          <p:cNvSpPr/>
          <p:nvPr/>
        </p:nvSpPr>
        <p:spPr bwMode="auto">
          <a:xfrm>
            <a:off x="2843" y="4527253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increases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3200" dirty="0">
                <a:latin typeface="Cambria" panose="02040503050406030204" pitchFamily="18" charset="0"/>
              </a:rPr>
              <a:t>row-close time (</a:t>
            </a:r>
            <a:r>
              <a:rPr lang="en-US" sz="3200" dirty="0" err="1">
                <a:latin typeface="Cambria" panose="02040503050406030204" pitchFamily="18" charset="0"/>
              </a:rPr>
              <a:t>t</a:t>
            </a:r>
            <a:r>
              <a:rPr lang="en-US" sz="3200" baseline="-25000" dirty="0" err="1">
                <a:latin typeface="Cambria" panose="02040503050406030204" pitchFamily="18" charset="0"/>
              </a:rPr>
              <a:t>RP</a:t>
            </a:r>
            <a:r>
              <a:rPr lang="en-US" sz="3200" dirty="0">
                <a:latin typeface="Cambria" panose="02040503050406030204" pitchFamily="18" charset="0"/>
              </a:rPr>
              <a:t>) 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by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~</a:t>
            </a:r>
            <a:r>
              <a:rPr kumimoji="0" lang="en-US" sz="3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140%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B40B4B-E703-B6B3-E6AF-D16B9E85A7C4}"/>
              </a:ext>
            </a:extLst>
          </p:cNvPr>
          <p:cNvGrpSpPr/>
          <p:nvPr/>
        </p:nvGrpSpPr>
        <p:grpSpPr>
          <a:xfrm>
            <a:off x="1467654" y="5338457"/>
            <a:ext cx="6305973" cy="919481"/>
            <a:chOff x="1467654" y="5572137"/>
            <a:chExt cx="6305973" cy="91948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CCAC45-1E84-BDD9-D9FE-21C0668BFABA}"/>
                </a:ext>
              </a:extLst>
            </p:cNvPr>
            <p:cNvCxnSpPr>
              <a:cxnSpLocks/>
            </p:cNvCxnSpPr>
            <p:nvPr/>
          </p:nvCxnSpPr>
          <p:spPr>
            <a:xfrm>
              <a:off x="1467654" y="6252826"/>
              <a:ext cx="6305973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37C514-18F1-4A3A-D762-6A775DD8A210}"/>
                </a:ext>
              </a:extLst>
            </p:cNvPr>
            <p:cNvSpPr/>
            <p:nvPr/>
          </p:nvSpPr>
          <p:spPr>
            <a:xfrm>
              <a:off x="1939949" y="5952459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15AA3-A171-9E2C-04A0-F904E9A4E5DB}"/>
                </a:ext>
              </a:extLst>
            </p:cNvPr>
            <p:cNvSpPr/>
            <p:nvPr/>
          </p:nvSpPr>
          <p:spPr>
            <a:xfrm>
              <a:off x="6012797" y="5953138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cxnSp>
          <p:nvCxnSpPr>
            <p:cNvPr id="12" name="ACT1">
              <a:extLst>
                <a:ext uri="{FF2B5EF4-FFF2-40B4-BE49-F238E27FC236}">
                  <a16:creationId xmlns:a16="http://schemas.microsoft.com/office/drawing/2014/main" id="{60DD3CFF-E1CC-36ED-FA6E-39195B64C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572137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ACT01">
              <a:extLst>
                <a:ext uri="{FF2B5EF4-FFF2-40B4-BE49-F238E27FC236}">
                  <a16:creationId xmlns:a16="http://schemas.microsoft.com/office/drawing/2014/main" id="{FE13C343-9657-25BE-86C6-C927A1B11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6144" y="5576582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!!tRCarrow">
              <a:extLst>
                <a:ext uri="{FF2B5EF4-FFF2-40B4-BE49-F238E27FC236}">
                  <a16:creationId xmlns:a16="http://schemas.microsoft.com/office/drawing/2014/main" id="{7E4B6C9A-13A4-A4F4-7498-F5588FD46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736292"/>
              <a:ext cx="4065742" cy="5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!!tRCbox">
              <a:extLst>
                <a:ext uri="{FF2B5EF4-FFF2-40B4-BE49-F238E27FC236}">
                  <a16:creationId xmlns:a16="http://schemas.microsoft.com/office/drawing/2014/main" id="{3D7DB6AB-C3CB-87F3-CFC8-825CA506C986}"/>
                </a:ext>
              </a:extLst>
            </p:cNvPr>
            <p:cNvSpPr/>
            <p:nvPr/>
          </p:nvSpPr>
          <p:spPr>
            <a:xfrm>
              <a:off x="3432005" y="5572356"/>
              <a:ext cx="2377269" cy="371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row-close time (</a:t>
              </a:r>
              <a:r>
                <a:rPr lang="en-US" b="1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t</a:t>
              </a:r>
              <a:r>
                <a:rPr lang="en-US" b="1" baseline="-25000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RP</a:t>
              </a:r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)</a:t>
              </a:r>
              <a:endParaRPr lang="en-US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8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81</a:t>
            </a:fld>
            <a:endParaRPr lang="tr-T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459284-D59B-C9EF-CCDA-EDEB8348ACEB}"/>
              </a:ext>
            </a:extLst>
          </p:cNvPr>
          <p:cNvGrpSpPr/>
          <p:nvPr/>
        </p:nvGrpSpPr>
        <p:grpSpPr>
          <a:xfrm>
            <a:off x="2420273" y="2062853"/>
            <a:ext cx="4303454" cy="4198480"/>
            <a:chOff x="2784439" y="1213375"/>
            <a:chExt cx="3575123" cy="41984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581E6D-E7CD-3755-6C09-156F375B96C9}"/>
                </a:ext>
              </a:extLst>
            </p:cNvPr>
            <p:cNvSpPr txBox="1"/>
            <p:nvPr/>
          </p:nvSpPr>
          <p:spPr>
            <a:xfrm>
              <a:off x="2784439" y="121337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D6D7EC-8F82-E793-91DB-C8EB82C84BDB}"/>
                </a:ext>
              </a:extLst>
            </p:cNvPr>
            <p:cNvSpPr txBox="1"/>
            <p:nvPr/>
          </p:nvSpPr>
          <p:spPr>
            <a:xfrm>
              <a:off x="2784439" y="2032066"/>
              <a:ext cx="11584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RAS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BD7C6D-1426-8CE2-528C-BF40D0238A10}"/>
                </a:ext>
              </a:extLst>
            </p:cNvPr>
            <p:cNvSpPr txBox="1"/>
            <p:nvPr/>
          </p:nvSpPr>
          <p:spPr>
            <a:xfrm>
              <a:off x="2784439" y="2850757"/>
              <a:ext cx="1158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RTP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DC9571-29CF-DF38-B896-2DFF8F8E49A4}"/>
                </a:ext>
              </a:extLst>
            </p:cNvPr>
            <p:cNvSpPr txBox="1"/>
            <p:nvPr/>
          </p:nvSpPr>
          <p:spPr>
            <a:xfrm>
              <a:off x="2784439" y="3669448"/>
              <a:ext cx="875468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WR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B6A2A7-C596-F195-C6E4-FCA7615FC976}"/>
                </a:ext>
              </a:extLst>
            </p:cNvPr>
            <p:cNvSpPr txBox="1"/>
            <p:nvPr/>
          </p:nvSpPr>
          <p:spPr>
            <a:xfrm>
              <a:off x="3659907" y="123501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+21ns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2FDECD-FDA6-CAD9-0827-2993A60BAA4F}"/>
                </a:ext>
              </a:extLst>
            </p:cNvPr>
            <p:cNvSpPr txBox="1"/>
            <p:nvPr/>
          </p:nvSpPr>
          <p:spPr>
            <a:xfrm>
              <a:off x="3659907" y="2059235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-16ns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72BC7-90EC-7137-432C-75DE012E30F1}"/>
                </a:ext>
              </a:extLst>
            </p:cNvPr>
            <p:cNvSpPr txBox="1"/>
            <p:nvPr/>
          </p:nvSpPr>
          <p:spPr>
            <a:xfrm>
              <a:off x="3659906" y="2883452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-2.5ns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B42887-B086-8EC9-D460-DF59F687248B}"/>
                </a:ext>
              </a:extLst>
            </p:cNvPr>
            <p:cNvSpPr txBox="1"/>
            <p:nvPr/>
          </p:nvSpPr>
          <p:spPr>
            <a:xfrm>
              <a:off x="3659905" y="3707669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-20ns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B1AFA5-EEBC-94C1-E49F-2DF6147426EA}"/>
                </a:ext>
              </a:extLst>
            </p:cNvPr>
            <p:cNvSpPr txBox="1"/>
            <p:nvPr/>
          </p:nvSpPr>
          <p:spPr>
            <a:xfrm>
              <a:off x="2784439" y="442929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RC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67F376-78F5-3626-7AED-93D917FBE3CF}"/>
                </a:ext>
              </a:extLst>
            </p:cNvPr>
            <p:cNvSpPr txBox="1"/>
            <p:nvPr/>
          </p:nvSpPr>
          <p:spPr>
            <a:xfrm>
              <a:off x="3659904" y="4531887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+5ns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AE15EF-9933-2D8D-DD22-DE12780B0EA9}"/>
                </a:ext>
              </a:extLst>
            </p:cNvPr>
            <p:cNvSpPr txBox="1"/>
            <p:nvPr/>
          </p:nvSpPr>
          <p:spPr>
            <a:xfrm>
              <a:off x="5009733" y="1240282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(+140%)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FCFD3-4C1E-06E8-0ACB-1EAE1044919E}"/>
                </a:ext>
              </a:extLst>
            </p:cNvPr>
            <p:cNvSpPr txBox="1"/>
            <p:nvPr/>
          </p:nvSpPr>
          <p:spPr>
            <a:xfrm>
              <a:off x="5009733" y="205490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(-50%)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0E9252-5D38-4480-C606-5C9CF9DF072B}"/>
                </a:ext>
              </a:extLst>
            </p:cNvPr>
            <p:cNvSpPr txBox="1"/>
            <p:nvPr/>
          </p:nvSpPr>
          <p:spPr>
            <a:xfrm>
              <a:off x="5009732" y="2869534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(-33%)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D4CF3B-520A-2462-02C3-BCCEB8524F29}"/>
                </a:ext>
              </a:extLst>
            </p:cNvPr>
            <p:cNvSpPr txBox="1"/>
            <p:nvPr/>
          </p:nvSpPr>
          <p:spPr>
            <a:xfrm>
              <a:off x="5009731" y="3684160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(-66%)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C18B81-8FA7-69C4-E016-0BA5675F8EC8}"/>
                </a:ext>
              </a:extLst>
            </p:cNvPr>
            <p:cNvSpPr txBox="1"/>
            <p:nvPr/>
          </p:nvSpPr>
          <p:spPr>
            <a:xfrm>
              <a:off x="5005758" y="4498785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(+10%)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F903282-5808-3D98-4878-AE954F69F036}"/>
              </a:ext>
            </a:extLst>
          </p:cNvPr>
          <p:cNvSpPr txBox="1"/>
          <p:nvPr/>
        </p:nvSpPr>
        <p:spPr>
          <a:xfrm>
            <a:off x="-79801" y="1013728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Timing parameter changes for DDR5-3200AN speed bin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[JEDEC JESD79-5C, April 2024]</a:t>
            </a:r>
          </a:p>
        </p:txBody>
      </p:sp>
    </p:spTree>
    <p:extLst>
      <p:ext uri="{BB962C8B-B14F-4D97-AF65-F5344CB8AC3E}">
        <p14:creationId xmlns:p14="http://schemas.microsoft.com/office/powerpoint/2010/main" val="1911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0" y="2854446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48208" y="3112826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66" y="1744595"/>
            <a:ext cx="1050264" cy="10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Memory Performance Attacks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82</a:t>
            </a:fld>
            <a:endParaRPr lang="tr-TR"/>
          </a:p>
        </p:txBody>
      </p:sp>
      <p:sp>
        <p:nvSpPr>
          <p:cNvPr id="16" name="Dikdörtgen 16">
            <a:extLst>
              <a:ext uri="{FF2B5EF4-FFF2-40B4-BE49-F238E27FC236}">
                <a16:creationId xmlns:a16="http://schemas.microsoft.com/office/drawing/2014/main" id="{8C7A3311-50C4-4A91-26CC-865A0247C438}"/>
              </a:ext>
            </a:extLst>
          </p:cNvPr>
          <p:cNvSpPr/>
          <p:nvPr/>
        </p:nvSpPr>
        <p:spPr>
          <a:xfrm>
            <a:off x="6090449" y="2464452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EE8355C8-2AB6-B84C-4483-342E00220096}"/>
              </a:ext>
            </a:extLst>
          </p:cNvPr>
          <p:cNvSpPr/>
          <p:nvPr/>
        </p:nvSpPr>
        <p:spPr>
          <a:xfrm>
            <a:off x="6090449" y="2464446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1CA3B81B-AD17-77C2-2423-EBE377E211DA}"/>
              </a:ext>
            </a:extLst>
          </p:cNvPr>
          <p:cNvSpPr/>
          <p:nvPr/>
        </p:nvSpPr>
        <p:spPr>
          <a:xfrm>
            <a:off x="3016590" y="3483152"/>
            <a:ext cx="2148969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Many Back-Offs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3C71E-1544-19DE-2699-6233F629ABBC}"/>
              </a:ext>
            </a:extLst>
          </p:cNvPr>
          <p:cNvSpPr/>
          <p:nvPr/>
        </p:nvSpPr>
        <p:spPr>
          <a:xfrm>
            <a:off x="6089735" y="2141161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E3693706-1B9E-8B35-ED74-20C764A37D8D}"/>
              </a:ext>
            </a:extLst>
          </p:cNvPr>
          <p:cNvSpPr/>
          <p:nvPr/>
        </p:nvSpPr>
        <p:spPr>
          <a:xfrm>
            <a:off x="-109655" y="4500951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Mathematically hogs up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79% of DRAM throughput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future DRAM chips</a:t>
            </a:r>
          </a:p>
        </p:txBody>
      </p:sp>
      <p:sp>
        <p:nvSpPr>
          <p:cNvPr id="6" name="Dikdörtgen 14">
            <a:extLst>
              <a:ext uri="{FF2B5EF4-FFF2-40B4-BE49-F238E27FC236}">
                <a16:creationId xmlns:a16="http://schemas.microsoft.com/office/drawing/2014/main" id="{FD9CA51C-64FE-6E6F-C55A-ECBC0F4337A4}"/>
              </a:ext>
            </a:extLst>
          </p:cNvPr>
          <p:cNvSpPr/>
          <p:nvPr/>
        </p:nvSpPr>
        <p:spPr>
          <a:xfrm>
            <a:off x="-107577" y="5500216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Degrades system performance by up to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65%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(53% on average)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Access pattern to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most</a:t>
            </a:r>
            <a:r>
              <a:rPr lang="en-US" sz="2400" dirty="0">
                <a:latin typeface="Cambria" panose="02040503050406030204" pitchFamily="18" charset="0"/>
              </a:rPr>
              <a:t> back-offs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with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fewest </a:t>
            </a:r>
            <a:r>
              <a:rPr lang="en-US" sz="2400" dirty="0">
                <a:latin typeface="Cambria" panose="02040503050406030204" pitchFamily="18" charset="0"/>
              </a:rPr>
              <a:t>activations possible by targeting a single row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57211BE-8DA9-DCC2-D05C-9C0F415499D2}"/>
              </a:ext>
            </a:extLst>
          </p:cNvPr>
          <p:cNvSpPr/>
          <p:nvPr/>
        </p:nvSpPr>
        <p:spPr>
          <a:xfrm flipH="1">
            <a:off x="2592989" y="2038529"/>
            <a:ext cx="3360692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Adversarial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36404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6" grpId="0" animBg="1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More in the Paper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83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652372" y="6429026"/>
            <a:ext cx="383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https://arxiv.org/abs/2406.19094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56DC3-8567-65B1-5640-1B144529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" y="1346886"/>
            <a:ext cx="9130994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50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Open Sourced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84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077631" y="2426388"/>
            <a:ext cx="498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https://github.com/CMU-SAFARI/ramulator2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6D23C-1415-37DC-E78F-AE098B1A8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" b="18279"/>
          <a:stretch/>
        </p:blipFill>
        <p:spPr>
          <a:xfrm>
            <a:off x="329566" y="2971838"/>
            <a:ext cx="8484869" cy="3200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D36DDE-8B88-CE00-A078-82485CCC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2378" y="989323"/>
            <a:ext cx="1319245" cy="13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1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Upcoming Paper: Self-Managing DRAM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5765369" y="3746769"/>
            <a:ext cx="3388141" cy="25888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Three example DRAM </a:t>
            </a:r>
            <a:b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operations: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Periodic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RowHammer-preventive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1" y="2890161"/>
            <a:ext cx="9153511" cy="7397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AE4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new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without modifications </a:t>
            </a:r>
            <a:b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other than the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ACT-NACK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signal from the DRAM chip to the memory controller</a:t>
            </a: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90" y="3746769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AC733-EA1B-8E35-BD25-A422FDC67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766616"/>
            <a:ext cx="9153511" cy="1724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49F11-F62F-1751-E5CF-721C8FEC3CBD}"/>
              </a:ext>
            </a:extLst>
          </p:cNvPr>
          <p:cNvSpPr txBox="1"/>
          <p:nvPr/>
        </p:nvSpPr>
        <p:spPr>
          <a:xfrm>
            <a:off x="480239" y="2358950"/>
            <a:ext cx="818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will appear in MICRO 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4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12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Stanford University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99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12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Stanford University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9FDA0-CB01-BE88-DD39-A0ADD3F058D6}"/>
              </a:ext>
            </a:extLst>
          </p:cNvPr>
          <p:cNvSpPr/>
          <p:nvPr/>
        </p:nvSpPr>
        <p:spPr>
          <a:xfrm>
            <a:off x="0" y="2886109"/>
            <a:ext cx="9144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287388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9F0E8F-1E3C-628D-59F1-FC859C92CDE6}"/>
              </a:ext>
            </a:extLst>
          </p:cNvPr>
          <p:cNvSpPr/>
          <p:nvPr/>
        </p:nvSpPr>
        <p:spPr>
          <a:xfrm>
            <a:off x="2663535" y="3100270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89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390820" y="10487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Preventive refresh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blocking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operation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67000" y="3093344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Punchline">
            <a:extLst>
              <a:ext uri="{FF2B5EF4-FFF2-40B4-BE49-F238E27FC236}">
                <a16:creationId xmlns:a16="http://schemas.microsoft.com/office/drawing/2014/main" id="{0C2C4E9E-2789-AAED-544A-F82F6BDDB705}"/>
              </a:ext>
            </a:extLst>
          </p:cNvPr>
          <p:cNvSpPr txBox="1"/>
          <p:nvPr/>
        </p:nvSpPr>
        <p:spPr>
          <a:xfrm>
            <a:off x="390820" y="5150744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cannot activate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ro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while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preventive refresh blocks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the bank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90063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Multiplication Sign 16">
            <a:extLst>
              <a:ext uri="{FF2B5EF4-FFF2-40B4-BE49-F238E27FC236}">
                <a16:creationId xmlns:a16="http://schemas.microsoft.com/office/drawing/2014/main" id="{3E829B73-901D-AD2E-864D-E5F51A81CA68}"/>
              </a:ext>
            </a:extLst>
          </p:cNvPr>
          <p:cNvSpPr/>
          <p:nvPr/>
        </p:nvSpPr>
        <p:spPr>
          <a:xfrm>
            <a:off x="2955085" y="2958889"/>
            <a:ext cx="949422" cy="949494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8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One Can Take Over an Otherwise-Secure System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884103D9-5C40-7257-5622-1F8A58DA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9" y="1996609"/>
            <a:ext cx="5902118" cy="113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5" y="3429000"/>
            <a:ext cx="7932610" cy="2978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9" y="980728"/>
            <a:ext cx="9144000" cy="952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9152" y="3562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hlinkClick r:id="rId5"/>
              </a:rPr>
              <a:t>Exploiting the DRAM rowhammer bug to gain kernel privileges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 (Seaborn, 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2956" y="1996609"/>
            <a:ext cx="2829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  <a:hlinkClick r:id="rId6"/>
              </a:rPr>
              <a:t>Flipping Bits in Memory Without Accessing Them: An Experimental Study of DRAM Disturbance Errors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92CFD-EDEB-7BCC-7B8F-1BD05BBCB9E6}"/>
              </a:ext>
            </a:extLst>
          </p:cNvPr>
          <p:cNvSpPr/>
          <p:nvPr/>
        </p:nvSpPr>
        <p:spPr>
          <a:xfrm>
            <a:off x="605692" y="4918226"/>
            <a:ext cx="7932613" cy="9745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F480D-121F-415F-F21E-3DC157B23CC4}"/>
              </a:ext>
            </a:extLst>
          </p:cNvPr>
          <p:cNvSpPr txBox="1"/>
          <p:nvPr/>
        </p:nvSpPr>
        <p:spPr>
          <a:xfrm>
            <a:off x="1697774" y="4935838"/>
            <a:ext cx="5744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sz="1800" dirty="0">
                <a:solidFill>
                  <a:srgbClr val="FF0000"/>
                </a:solidFill>
              </a:rPr>
              <a:t>nduce bit flips in page table entries (PTEs). 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</a:rPr>
              <a:t>Gain write access to its own page table, </a:t>
            </a:r>
            <a:br>
              <a:rPr lang="en-US" sz="1800" dirty="0">
                <a:solidFill>
                  <a:srgbClr val="0000FF"/>
                </a:solidFill>
              </a:rPr>
            </a:br>
            <a:r>
              <a:rPr lang="en-US" sz="1800" dirty="0">
                <a:solidFill>
                  <a:srgbClr val="0000FF"/>
                </a:solidFill>
              </a:rPr>
              <a:t>and hence gain read-write access to all of physical memory.</a:t>
            </a:r>
          </a:p>
        </p:txBody>
      </p:sp>
    </p:spTree>
    <p:extLst>
      <p:ext uri="{BB962C8B-B14F-4D97-AF65-F5344CB8AC3E}">
        <p14:creationId xmlns:p14="http://schemas.microsoft.com/office/powerpoint/2010/main" val="8745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E1B6D2A4-ACF9-9076-7249-E0AB687F51EE}"/>
              </a:ext>
            </a:extLst>
          </p:cNvPr>
          <p:cNvSpPr/>
          <p:nvPr/>
        </p:nvSpPr>
        <p:spPr>
          <a:xfrm>
            <a:off x="2653144" y="3089879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90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280611" y="1090907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Earlier JEDEC DDR5 specifications introduce</a:t>
            </a:r>
          </a:p>
          <a:p>
            <a:pPr lvl="0" algn="ctr" defTabSz="91440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Refresh Management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(RFM)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commands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56609" y="3093344"/>
            <a:ext cx="1740669" cy="65053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Punchline">
            <a:extLst>
              <a:ext uri="{FF2B5EF4-FFF2-40B4-BE49-F238E27FC236}">
                <a16:creationId xmlns:a16="http://schemas.microsoft.com/office/drawing/2014/main" id="{72A01969-2E66-D0A5-965D-443AD8E74BF0}"/>
              </a:ext>
            </a:extLst>
          </p:cNvPr>
          <p:cNvSpPr txBox="1"/>
          <p:nvPr/>
        </p:nvSpPr>
        <p:spPr>
          <a:xfrm>
            <a:off x="537528" y="50952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sends an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RFM command</a:t>
            </a:r>
          </a:p>
          <a:p>
            <a:pPr lvl="0" algn="ctr" defTabSz="914400">
              <a:defRPr/>
            </a:pPr>
            <a:r>
              <a:rPr lang="en-US" sz="3200" dirty="0"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to allow time for preventive refreshes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91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 </a:t>
              </a:r>
              <a:r>
                <a:rPr lang="en-US" sz="2000" dirty="0">
                  <a:latin typeface="Cambria" panose="02040503050406030204" pitchFamily="18" charset="0"/>
                </a:rPr>
                <a:t>signals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4616" y="1645915"/>
            <a:ext cx="9159516" cy="1350973"/>
            <a:chOff x="-4616" y="1645915"/>
            <a:chExt cx="9159516" cy="1350973"/>
          </a:xfrm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solidFill>
              <a:srgbClr val="629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Memory controller</a:t>
              </a: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issues RFM commands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0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86DA1D6-8940-2196-EC3D-B853A4F1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116081" y="1148643"/>
            <a:ext cx="1771315" cy="164915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Solutions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to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Read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Disturbance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Periodic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Refresh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 Management (PRFM)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92</a:t>
            </a:fld>
            <a:endParaRPr lang="tr-TR" dirty="0"/>
          </a:p>
        </p:txBody>
      </p:sp>
      <p:sp>
        <p:nvSpPr>
          <p:cNvPr id="49" name="Dikdörtgen 16">
            <a:extLst>
              <a:ext uri="{FF2B5EF4-FFF2-40B4-BE49-F238E27FC236}">
                <a16:creationId xmlns:a16="http://schemas.microsoft.com/office/drawing/2014/main" id="{84126796-A1DA-E029-0B01-44E1F17BF1D7}"/>
              </a:ext>
            </a:extLst>
          </p:cNvPr>
          <p:cNvSpPr/>
          <p:nvPr/>
        </p:nvSpPr>
        <p:spPr>
          <a:xfrm>
            <a:off x="480593" y="333861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0" name="Dikdörtgen 19">
            <a:extLst>
              <a:ext uri="{FF2B5EF4-FFF2-40B4-BE49-F238E27FC236}">
                <a16:creationId xmlns:a16="http://schemas.microsoft.com/office/drawing/2014/main" id="{05BB288F-08CD-BE02-7B34-1493B00550D9}"/>
              </a:ext>
            </a:extLst>
          </p:cNvPr>
          <p:cNvSpPr/>
          <p:nvPr/>
        </p:nvSpPr>
        <p:spPr>
          <a:xfrm>
            <a:off x="1248996" y="3338615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1" name="Dikdörtgen 21">
            <a:extLst>
              <a:ext uri="{FF2B5EF4-FFF2-40B4-BE49-F238E27FC236}">
                <a16:creationId xmlns:a16="http://schemas.microsoft.com/office/drawing/2014/main" id="{8186FE46-7A26-515A-CB02-67BE84C4BA5E}"/>
              </a:ext>
            </a:extLst>
          </p:cNvPr>
          <p:cNvSpPr/>
          <p:nvPr/>
        </p:nvSpPr>
        <p:spPr>
          <a:xfrm>
            <a:off x="2017399" y="3338614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2" name="Dikdörtgen 22">
            <a:extLst>
              <a:ext uri="{FF2B5EF4-FFF2-40B4-BE49-F238E27FC236}">
                <a16:creationId xmlns:a16="http://schemas.microsoft.com/office/drawing/2014/main" id="{683335E3-6BAE-DE6D-07E6-00CD8303E49D}"/>
              </a:ext>
            </a:extLst>
          </p:cNvPr>
          <p:cNvSpPr/>
          <p:nvPr/>
        </p:nvSpPr>
        <p:spPr>
          <a:xfrm>
            <a:off x="2785802" y="333861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7" name="Dikdörtgen 16">
            <a:extLst>
              <a:ext uri="{FF2B5EF4-FFF2-40B4-BE49-F238E27FC236}">
                <a16:creationId xmlns:a16="http://schemas.microsoft.com/office/drawing/2014/main" id="{3BC01A7A-7181-0AE8-96AF-3F67A83A3261}"/>
              </a:ext>
            </a:extLst>
          </p:cNvPr>
          <p:cNvSpPr/>
          <p:nvPr/>
        </p:nvSpPr>
        <p:spPr>
          <a:xfrm>
            <a:off x="480593" y="3338610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8" name="Dikdörtgen 16">
            <a:extLst>
              <a:ext uri="{FF2B5EF4-FFF2-40B4-BE49-F238E27FC236}">
                <a16:creationId xmlns:a16="http://schemas.microsoft.com/office/drawing/2014/main" id="{D19E0F64-3825-79EF-FE62-09D57C4A4432}"/>
              </a:ext>
            </a:extLst>
          </p:cNvPr>
          <p:cNvSpPr/>
          <p:nvPr/>
        </p:nvSpPr>
        <p:spPr>
          <a:xfrm>
            <a:off x="480593" y="333860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9" name="Dikdörtgen 16">
            <a:extLst>
              <a:ext uri="{FF2B5EF4-FFF2-40B4-BE49-F238E27FC236}">
                <a16:creationId xmlns:a16="http://schemas.microsoft.com/office/drawing/2014/main" id="{BF8B3FED-2749-E545-B362-19B6A5C69957}"/>
              </a:ext>
            </a:extLst>
          </p:cNvPr>
          <p:cNvSpPr/>
          <p:nvPr/>
        </p:nvSpPr>
        <p:spPr>
          <a:xfrm>
            <a:off x="480593" y="333859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66" name="Dikdörtgen 16">
            <a:extLst>
              <a:ext uri="{FF2B5EF4-FFF2-40B4-BE49-F238E27FC236}">
                <a16:creationId xmlns:a16="http://schemas.microsoft.com/office/drawing/2014/main" id="{FB4131E0-48FF-CFB5-21CD-79A171E26ECA}"/>
              </a:ext>
            </a:extLst>
          </p:cNvPr>
          <p:cNvSpPr/>
          <p:nvPr/>
        </p:nvSpPr>
        <p:spPr>
          <a:xfrm>
            <a:off x="480593" y="3338589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3" name="Dikdörtgen 16">
            <a:extLst>
              <a:ext uri="{FF2B5EF4-FFF2-40B4-BE49-F238E27FC236}">
                <a16:creationId xmlns:a16="http://schemas.microsoft.com/office/drawing/2014/main" id="{300B0C3B-80D2-8C22-47A2-020DC4AFD128}"/>
              </a:ext>
            </a:extLst>
          </p:cNvPr>
          <p:cNvSpPr/>
          <p:nvPr/>
        </p:nvSpPr>
        <p:spPr>
          <a:xfrm>
            <a:off x="480592" y="3338548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DC5F776-9CA0-650A-2741-956A88AF60C3}"/>
              </a:ext>
            </a:extLst>
          </p:cNvPr>
          <p:cNvSpPr/>
          <p:nvPr/>
        </p:nvSpPr>
        <p:spPr>
          <a:xfrm>
            <a:off x="479876" y="3015453"/>
            <a:ext cx="3074328" cy="323027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Bank Activation Counters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DC56EF-EEA1-E3D7-013E-CC0105D0517F}"/>
              </a:ext>
            </a:extLst>
          </p:cNvPr>
          <p:cNvSpPr/>
          <p:nvPr/>
        </p:nvSpPr>
        <p:spPr>
          <a:xfrm>
            <a:off x="479876" y="3337091"/>
            <a:ext cx="768402" cy="3938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C7A9C4-9EC9-88F4-5228-7B2FA41A3062}"/>
              </a:ext>
            </a:extLst>
          </p:cNvPr>
          <p:cNvCxnSpPr>
            <a:cxnSpLocks/>
          </p:cNvCxnSpPr>
          <p:nvPr/>
        </p:nvCxnSpPr>
        <p:spPr>
          <a:xfrm>
            <a:off x="1419014" y="6100426"/>
            <a:ext cx="6305973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9489AC-F61C-E83C-BE82-E0B131D1ECC3}"/>
              </a:ext>
            </a:extLst>
          </p:cNvPr>
          <p:cNvSpPr/>
          <p:nvPr/>
        </p:nvSpPr>
        <p:spPr>
          <a:xfrm>
            <a:off x="290772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99800-07C0-56B7-C8DA-3C2E79FA9382}"/>
              </a:ext>
            </a:extLst>
          </p:cNvPr>
          <p:cNvSpPr/>
          <p:nvPr/>
        </p:nvSpPr>
        <p:spPr>
          <a:xfrm>
            <a:off x="379490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74925-12D8-FE81-6D4A-3DF27A5B6BC8}"/>
              </a:ext>
            </a:extLst>
          </p:cNvPr>
          <p:cNvSpPr/>
          <p:nvPr/>
        </p:nvSpPr>
        <p:spPr>
          <a:xfrm>
            <a:off x="468208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822523-5002-CFA6-1BDF-470992E7D511}"/>
              </a:ext>
            </a:extLst>
          </p:cNvPr>
          <p:cNvSpPr/>
          <p:nvPr/>
        </p:nvSpPr>
        <p:spPr>
          <a:xfrm>
            <a:off x="5588025" y="5822352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3678D-8C15-82A0-4204-3BA37D5E9B7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7D1A36-5AEC-3C0B-9E4C-73C8F85D5EFD}"/>
              </a:ext>
            </a:extLst>
          </p:cNvPr>
          <p:cNvCxnSpPr>
            <a:cxnSpLocks/>
          </p:cNvCxnSpPr>
          <p:nvPr/>
        </p:nvCxnSpPr>
        <p:spPr>
          <a:xfrm flipH="1" flipV="1">
            <a:off x="1248994" y="3732320"/>
            <a:ext cx="334811" cy="3460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925E2F-8DF5-ED2E-5CE8-27100DC98B73}"/>
              </a:ext>
            </a:extLst>
          </p:cNvPr>
          <p:cNvSpPr/>
          <p:nvPr/>
        </p:nvSpPr>
        <p:spPr>
          <a:xfrm>
            <a:off x="1573414" y="4067939"/>
            <a:ext cx="1970399" cy="3460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 Threshold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59C4C2-FBEF-D930-1176-87072A2DC6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1331022"/>
            <a:ext cx="2764641" cy="126956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198BD1A-06A7-052C-AFEB-05C38774D2F2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FCBA13-C9BD-7DD7-959F-E434C5D352D6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4FAD95D8-9B76-4C06-11D1-8C010A387D02}"/>
              </a:ext>
            </a:extLst>
          </p:cNvPr>
          <p:cNvSpPr/>
          <p:nvPr/>
        </p:nvSpPr>
        <p:spPr>
          <a:xfrm>
            <a:off x="-107578" y="4542026"/>
            <a:ext cx="9359153" cy="1152467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PRFM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tracks activations with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accuracy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causing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high number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preventive refreshes,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leading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large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and energy overheads</a:t>
            </a:r>
          </a:p>
        </p:txBody>
      </p:sp>
    </p:spTree>
    <p:extLst>
      <p:ext uri="{BB962C8B-B14F-4D97-AF65-F5344CB8AC3E}">
        <p14:creationId xmlns:p14="http://schemas.microsoft.com/office/powerpoint/2010/main" val="1208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6" grpId="0" animBg="1"/>
      <p:bldP spid="73" grpId="0" animBg="1"/>
      <p:bldP spid="71" grpId="0" animBg="1"/>
      <p:bldP spid="71" grpId="1" animBg="1"/>
      <p:bldP spid="6" grpId="0" animBg="1"/>
      <p:bldP spid="9" grpId="0" animBg="1"/>
      <p:bldP spid="10" grpId="0" animBg="1"/>
      <p:bldP spid="12" grpId="0" animBg="1"/>
      <p:bldP spid="14" grpId="0" animBg="1"/>
      <p:bldP spid="14" grpId="1" animBg="1"/>
      <p:bldP spid="4" grpId="0" animBg="1"/>
      <p:bldP spid="4" grpId="1" animBg="1"/>
      <p:bldP spid="4" grpId="2" animBg="1"/>
      <p:bldP spid="4" grpId="3" animBg="1"/>
      <p:bldP spid="13" grpId="0" animBg="1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D400A6-EA4E-E774-C6BB-B691E04F7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93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9050" y="3850951"/>
            <a:ext cx="9159516" cy="1350973"/>
            <a:chOff x="-4616" y="1645915"/>
            <a:chExt cx="9159516" cy="1350973"/>
          </a:xfrm>
          <a:solidFill>
            <a:srgbClr val="6292F8"/>
          </a:solidFill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row activations and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requests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06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</a:t>
            </a:r>
            <a:endParaRPr lang="tr-TR" dirty="0">
              <a:solidFill>
                <a:srgbClr val="2F5597"/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B68763-0CA7-8B77-3287-A83B7268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94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723008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EDEDED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7230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219780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21978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31327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31327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582360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58236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6CC122-97CE-7A2E-3D2F-4D45845D721B}"/>
              </a:ext>
            </a:extLst>
          </p:cNvPr>
          <p:cNvSpPr/>
          <p:nvPr/>
        </p:nvSpPr>
        <p:spPr>
          <a:xfrm>
            <a:off x="1631549" y="2657915"/>
            <a:ext cx="647700" cy="474800"/>
          </a:xfrm>
          <a:prstGeom prst="rightArrow">
            <a:avLst/>
          </a:prstGeom>
          <a:solidFill>
            <a:srgbClr val="FE6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Dikdörtgen 5">
            <a:extLst>
              <a:ext uri="{FF2B5EF4-FFF2-40B4-BE49-F238E27FC236}">
                <a16:creationId xmlns:a16="http://schemas.microsoft.com/office/drawing/2014/main" id="{9AAEB936-ED6A-E8F6-AD65-AF3FC2112434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8" name="Dikdörtgen 5">
            <a:extLst>
              <a:ext uri="{FF2B5EF4-FFF2-40B4-BE49-F238E27FC236}">
                <a16:creationId xmlns:a16="http://schemas.microsoft.com/office/drawing/2014/main" id="{834D4221-598D-0B96-DF23-F09D73A1D54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2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9" name="Dikdörtgen 5">
            <a:extLst>
              <a:ext uri="{FF2B5EF4-FFF2-40B4-BE49-F238E27FC236}">
                <a16:creationId xmlns:a16="http://schemas.microsoft.com/office/drawing/2014/main" id="{15FE4EB5-1A53-D84F-828C-E3EBAC568619}"/>
              </a:ext>
            </a:extLst>
          </p:cNvPr>
          <p:cNvSpPr/>
          <p:nvPr/>
        </p:nvSpPr>
        <p:spPr>
          <a:xfrm>
            <a:off x="2362013" y="2657915"/>
            <a:ext cx="1103144" cy="474800"/>
          </a:xfrm>
          <a:prstGeom prst="rect">
            <a:avLst/>
          </a:prstGeom>
          <a:solidFill>
            <a:srgbClr val="F3997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3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0" name="Dikdörtgen 5">
            <a:extLst>
              <a:ext uri="{FF2B5EF4-FFF2-40B4-BE49-F238E27FC236}">
                <a16:creationId xmlns:a16="http://schemas.microsoft.com/office/drawing/2014/main" id="{D94432B1-D099-9D65-183C-CCA94BAD4EE1}"/>
              </a:ext>
            </a:extLst>
          </p:cNvPr>
          <p:cNvSpPr/>
          <p:nvPr/>
        </p:nvSpPr>
        <p:spPr>
          <a:xfrm>
            <a:off x="2364787" y="2657915"/>
            <a:ext cx="1103144" cy="474800"/>
          </a:xfrm>
          <a:prstGeom prst="rect">
            <a:avLst/>
          </a:prstGeom>
          <a:solidFill>
            <a:srgbClr val="EB5A19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4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308650-8586-AB31-14A9-A015415044B4}"/>
              </a:ext>
            </a:extLst>
          </p:cNvPr>
          <p:cNvGrpSpPr/>
          <p:nvPr/>
        </p:nvGrpSpPr>
        <p:grpSpPr>
          <a:xfrm>
            <a:off x="1631549" y="2180063"/>
            <a:ext cx="5152334" cy="1421347"/>
            <a:chOff x="1631549" y="2709454"/>
            <a:chExt cx="5152334" cy="1421347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605C5E12-2A79-FFF4-1FE8-36C0B4C53090}"/>
                </a:ext>
              </a:extLst>
            </p:cNvPr>
            <p:cNvSpPr/>
            <p:nvPr/>
          </p:nvSpPr>
          <p:spPr>
            <a:xfrm>
              <a:off x="1631549" y="3656001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7ED6953-8162-91E7-FD25-24CBDCE547FF}"/>
                </a:ext>
              </a:extLst>
            </p:cNvPr>
            <p:cNvSpPr/>
            <p:nvPr/>
          </p:nvSpPr>
          <p:spPr>
            <a:xfrm>
              <a:off x="1631549" y="2709454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4" name="Dikdörtgen 5">
              <a:extLst>
                <a:ext uri="{FF2B5EF4-FFF2-40B4-BE49-F238E27FC236}">
                  <a16:creationId xmlns:a16="http://schemas.microsoft.com/office/drawing/2014/main" id="{E4F22EEF-EE8F-2EBC-E2B4-AE39200934D6}"/>
                </a:ext>
              </a:extLst>
            </p:cNvPr>
            <p:cNvSpPr/>
            <p:nvPr/>
          </p:nvSpPr>
          <p:spPr>
            <a:xfrm>
              <a:off x="2362013" y="2730828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  <p:sp>
          <p:nvSpPr>
            <p:cNvPr id="35" name="Dikdörtgen 5">
              <a:extLst>
                <a:ext uri="{FF2B5EF4-FFF2-40B4-BE49-F238E27FC236}">
                  <a16:creationId xmlns:a16="http://schemas.microsoft.com/office/drawing/2014/main" id="{24D43044-C7F2-A3F6-AD64-3551F14F6E8A}"/>
                </a:ext>
              </a:extLst>
            </p:cNvPr>
            <p:cNvSpPr/>
            <p:nvPr/>
          </p:nvSpPr>
          <p:spPr>
            <a:xfrm>
              <a:off x="2358222" y="3663900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</p:grpSp>
      <p:sp>
        <p:nvSpPr>
          <p:cNvPr id="36" name="Dikdörtgen 5">
            <a:extLst>
              <a:ext uri="{FF2B5EF4-FFF2-40B4-BE49-F238E27FC236}">
                <a16:creationId xmlns:a16="http://schemas.microsoft.com/office/drawing/2014/main" id="{B9AC87EF-17C7-3AE9-92E3-1F1E36AB942D}"/>
              </a:ext>
            </a:extLst>
          </p:cNvPr>
          <p:cNvSpPr/>
          <p:nvPr/>
        </p:nvSpPr>
        <p:spPr>
          <a:xfrm>
            <a:off x="2360024" y="2655183"/>
            <a:ext cx="1103144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6579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2" name="Dikdörtgen 7">
            <a:extLst>
              <a:ext uri="{FF2B5EF4-FFF2-40B4-BE49-F238E27FC236}">
                <a16:creationId xmlns:a16="http://schemas.microsoft.com/office/drawing/2014/main" id="{2543A7D6-A7E9-32D4-9865-289A1D1ED581}"/>
              </a:ext>
            </a:extLst>
          </p:cNvPr>
          <p:cNvSpPr/>
          <p:nvPr/>
        </p:nvSpPr>
        <p:spPr bwMode="auto">
          <a:xfrm>
            <a:off x="2843" y="4979311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allows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accurate tracking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of aggressor row</a:t>
            </a: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activations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316CE3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45721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45577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6DA8A-7C05-DEC8-EE0A-53466AB654B7}"/>
              </a:ext>
            </a:extLst>
          </p:cNvPr>
          <p:cNvSpPr/>
          <p:nvPr/>
        </p:nvSpPr>
        <p:spPr>
          <a:xfrm>
            <a:off x="2351656" y="145821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6" grpId="0" animBg="1"/>
      <p:bldP spid="42" grpId="0" animBg="1"/>
      <p:bldP spid="3" grpId="0" animBg="1"/>
      <p:bldP spid="3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 25">
            <a:extLst>
              <a:ext uri="{FF2B5EF4-FFF2-40B4-BE49-F238E27FC236}">
                <a16:creationId xmlns:a16="http://schemas.microsoft.com/office/drawing/2014/main" id="{FA3C8674-0D7D-99B4-8C3F-9AE57C5A755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Dikdörtgen 16">
            <a:extLst>
              <a:ext uri="{FF2B5EF4-FFF2-40B4-BE49-F238E27FC236}">
                <a16:creationId xmlns:a16="http://schemas.microsoft.com/office/drawing/2014/main" id="{832C0D47-4DF2-39ED-CA34-CE4E6511ED2C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3" name="Dikdörtgen 16">
            <a:extLst>
              <a:ext uri="{FF2B5EF4-FFF2-40B4-BE49-F238E27FC236}">
                <a16:creationId xmlns:a16="http://schemas.microsoft.com/office/drawing/2014/main" id="{0F48104B-8727-E1CA-BCD0-E3ACDC97B5C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30" name="Dikdörtgen 16">
            <a:extLst>
              <a:ext uri="{FF2B5EF4-FFF2-40B4-BE49-F238E27FC236}">
                <a16:creationId xmlns:a16="http://schemas.microsoft.com/office/drawing/2014/main" id="{19A9D72E-7E41-2D19-260E-89092AD558A1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5" name="Dikdörtgen 16">
            <a:extLst>
              <a:ext uri="{FF2B5EF4-FFF2-40B4-BE49-F238E27FC236}">
                <a16:creationId xmlns:a16="http://schemas.microsoft.com/office/drawing/2014/main" id="{4272F1D3-C525-5CC4-CC99-04C9C7571577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4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1" name="Dikdörtgen 16">
            <a:extLst>
              <a:ext uri="{FF2B5EF4-FFF2-40B4-BE49-F238E27FC236}">
                <a16:creationId xmlns:a16="http://schemas.microsoft.com/office/drawing/2014/main" id="{E531628B-E36C-115B-41B8-CEC4D5EA4128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14B492-A56A-3AF2-2403-C2CAECCDEC25}"/>
              </a:ext>
            </a:extLst>
          </p:cNvPr>
          <p:cNvSpPr/>
          <p:nvPr/>
        </p:nvSpPr>
        <p:spPr>
          <a:xfrm flipH="1">
            <a:off x="3000783" y="2383003"/>
            <a:ext cx="2022668" cy="5483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Back-Off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EACE5-9A7F-BBAB-5F2C-E064E773A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1" y="1839740"/>
            <a:ext cx="1771315" cy="16491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F148D9-8022-6B39-A0E3-86E27D0ED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2022119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PRAC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95</a:t>
            </a:fld>
            <a:endParaRPr lang="tr-TR" dirty="0"/>
          </a:p>
        </p:txBody>
      </p:sp>
      <p:sp>
        <p:nvSpPr>
          <p:cNvPr id="10" name="Dikdörtgen 16">
            <a:extLst>
              <a:ext uri="{FF2B5EF4-FFF2-40B4-BE49-F238E27FC236}">
                <a16:creationId xmlns:a16="http://schemas.microsoft.com/office/drawing/2014/main" id="{3ED07728-1250-C413-CA0B-9B31B139E7C8}"/>
              </a:ext>
            </a:extLst>
          </p:cNvPr>
          <p:cNvSpPr/>
          <p:nvPr/>
        </p:nvSpPr>
        <p:spPr>
          <a:xfrm>
            <a:off x="6079344" y="380503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5CAB3-46F2-2B7C-4361-A3E5A9BB7C28}"/>
              </a:ext>
            </a:extLst>
          </p:cNvPr>
          <p:cNvSpPr/>
          <p:nvPr/>
        </p:nvSpPr>
        <p:spPr>
          <a:xfrm>
            <a:off x="6079345" y="3478504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CE67FC-6481-77D4-81CE-E0F51174E5A4}"/>
              </a:ext>
            </a:extLst>
          </p:cNvPr>
          <p:cNvCxnSpPr>
            <a:cxnSpLocks/>
          </p:cNvCxnSpPr>
          <p:nvPr/>
        </p:nvCxnSpPr>
        <p:spPr>
          <a:xfrm>
            <a:off x="566722" y="6108262"/>
            <a:ext cx="8007972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Dikdörtgen 26">
            <a:extLst>
              <a:ext uri="{FF2B5EF4-FFF2-40B4-BE49-F238E27FC236}">
                <a16:creationId xmlns:a16="http://schemas.microsoft.com/office/drawing/2014/main" id="{D2FE17B5-B596-7BCB-6CF8-2023014CB3F4}"/>
              </a:ext>
            </a:extLst>
          </p:cNvPr>
          <p:cNvSpPr/>
          <p:nvPr/>
        </p:nvSpPr>
        <p:spPr>
          <a:xfrm>
            <a:off x="6079344" y="444057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156AA7-58AF-8BCB-E852-11DCE07B8611}"/>
              </a:ext>
            </a:extLst>
          </p:cNvPr>
          <p:cNvSpPr/>
          <p:nvPr/>
        </p:nvSpPr>
        <p:spPr>
          <a:xfrm>
            <a:off x="2304007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44FFA1-3F06-C5F6-01DA-15B07DDAEAB7}"/>
              </a:ext>
            </a:extLst>
          </p:cNvPr>
          <p:cNvSpPr/>
          <p:nvPr/>
        </p:nvSpPr>
        <p:spPr>
          <a:xfrm>
            <a:off x="3095965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65038F-FC60-B905-74E3-DAE4ADD56631}"/>
              </a:ext>
            </a:extLst>
          </p:cNvPr>
          <p:cNvSpPr/>
          <p:nvPr/>
        </p:nvSpPr>
        <p:spPr>
          <a:xfrm>
            <a:off x="6263794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3FDBCF-B594-8391-7030-109D61784849}"/>
              </a:ext>
            </a:extLst>
          </p:cNvPr>
          <p:cNvSpPr/>
          <p:nvPr/>
        </p:nvSpPr>
        <p:spPr>
          <a:xfrm>
            <a:off x="4679881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CC628A-3D3F-E4DC-F15F-D8BACF1D11D4}"/>
              </a:ext>
            </a:extLst>
          </p:cNvPr>
          <p:cNvSpPr/>
          <p:nvPr/>
        </p:nvSpPr>
        <p:spPr>
          <a:xfrm>
            <a:off x="3887923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109DCD-029B-03D9-2F6A-08940DC00C96}"/>
              </a:ext>
            </a:extLst>
          </p:cNvPr>
          <p:cNvSpPr/>
          <p:nvPr/>
        </p:nvSpPr>
        <p:spPr>
          <a:xfrm>
            <a:off x="5471839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F29DE-7A38-4A89-8C66-BB5475C6EDF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143F47-F8DC-DC63-AB29-8B6026854AAD}"/>
              </a:ext>
            </a:extLst>
          </p:cNvPr>
          <p:cNvGrpSpPr/>
          <p:nvPr/>
        </p:nvGrpSpPr>
        <p:grpSpPr>
          <a:xfrm>
            <a:off x="3490423" y="4095174"/>
            <a:ext cx="4076289" cy="346001"/>
            <a:chOff x="1004515" y="3690938"/>
            <a:chExt cx="4076289" cy="3460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07651-9574-FB10-74DA-6EBC2452A8F5}"/>
                </a:ext>
              </a:extLst>
            </p:cNvPr>
            <p:cNvSpPr/>
            <p:nvPr/>
          </p:nvSpPr>
          <p:spPr>
            <a:xfrm>
              <a:off x="3599215" y="3707178"/>
              <a:ext cx="1481589" cy="32302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61E25C-8899-5120-B980-C11B7D48A49F}"/>
                </a:ext>
              </a:extLst>
            </p:cNvPr>
            <p:cNvGrpSpPr/>
            <p:nvPr/>
          </p:nvGrpSpPr>
          <p:grpSpPr>
            <a:xfrm>
              <a:off x="1004515" y="3690938"/>
              <a:ext cx="2594700" cy="346001"/>
              <a:chOff x="3484287" y="3752402"/>
              <a:chExt cx="2594700" cy="34600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7C338B-12E7-E425-B43F-B7B2382905EB}"/>
                  </a:ext>
                </a:extLst>
              </p:cNvPr>
              <p:cNvCxnSpPr>
                <a:cxnSpLocks/>
                <a:stCxn id="22" idx="3"/>
                <a:endCxn id="35" idx="1"/>
              </p:cNvCxnSpPr>
              <p:nvPr/>
            </p:nvCxnSpPr>
            <p:spPr>
              <a:xfrm>
                <a:off x="5747016" y="3925403"/>
                <a:ext cx="331971" cy="475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E52D9A-945B-ED79-30AC-C037D7785D69}"/>
                  </a:ext>
                </a:extLst>
              </p:cNvPr>
              <p:cNvSpPr/>
              <p:nvPr/>
            </p:nvSpPr>
            <p:spPr>
              <a:xfrm>
                <a:off x="3484287" y="3752402"/>
                <a:ext cx="2262729" cy="34600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Back-Off Threshold</a:t>
                </a:r>
              </a:p>
            </p:txBody>
          </p:sp>
        </p:grp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06CB7E-0A2A-9FDA-9D75-BFC1C3B78407}"/>
              </a:ext>
            </a:extLst>
          </p:cNvPr>
          <p:cNvSpPr/>
          <p:nvPr/>
        </p:nvSpPr>
        <p:spPr>
          <a:xfrm>
            <a:off x="3095965" y="2390165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0AF757-5FEB-178A-E69F-348B67F702C5}"/>
              </a:ext>
            </a:extLst>
          </p:cNvPr>
          <p:cNvGrpSpPr/>
          <p:nvPr/>
        </p:nvGrpSpPr>
        <p:grpSpPr>
          <a:xfrm>
            <a:off x="4167913" y="4832997"/>
            <a:ext cx="1669224" cy="969409"/>
            <a:chOff x="4167913" y="4832997"/>
            <a:chExt cx="1669224" cy="9694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0166FB-C670-4FF4-6F54-0CC5C0EDA7C1}"/>
                </a:ext>
              </a:extLst>
            </p:cNvPr>
            <p:cNvSpPr txBox="1"/>
            <p:nvPr/>
          </p:nvSpPr>
          <p:spPr>
            <a:xfrm>
              <a:off x="4167913" y="4832997"/>
              <a:ext cx="1669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normal traffic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(180 ns)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B17F2E88-2F60-C72E-767C-F87E8AC18F0D}"/>
                </a:ext>
              </a:extLst>
            </p:cNvPr>
            <p:cNvSpPr/>
            <p:nvPr/>
          </p:nvSpPr>
          <p:spPr>
            <a:xfrm rot="5400000">
              <a:off x="4845805" y="5323040"/>
              <a:ext cx="313441" cy="645292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1CD3A3-4F49-18EA-51D7-197205256D50}"/>
              </a:ext>
            </a:extLst>
          </p:cNvPr>
          <p:cNvGrpSpPr/>
          <p:nvPr/>
        </p:nvGrpSpPr>
        <p:grpSpPr>
          <a:xfrm>
            <a:off x="5481021" y="4823360"/>
            <a:ext cx="1417675" cy="969212"/>
            <a:chOff x="4644020" y="4828809"/>
            <a:chExt cx="1421294" cy="9692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103BF1-5BA8-AE02-A38A-67E599C7681C}"/>
                </a:ext>
              </a:extLst>
            </p:cNvPr>
            <p:cNvSpPr txBox="1"/>
            <p:nvPr/>
          </p:nvSpPr>
          <p:spPr>
            <a:xfrm>
              <a:off x="4694059" y="4828809"/>
              <a:ext cx="137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recovery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(N RFMs)</a:t>
              </a:r>
            </a:p>
          </p:txBody>
        </p:sp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27461474-61AE-B6FD-59D8-BBBE091F1F4F}"/>
                </a:ext>
              </a:extLst>
            </p:cNvPr>
            <p:cNvSpPr/>
            <p:nvPr/>
          </p:nvSpPr>
          <p:spPr>
            <a:xfrm rot="5400000">
              <a:off x="5197946" y="4930654"/>
              <a:ext cx="313441" cy="1421294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FFBF17-7E61-5E0E-194B-5BA76B867851}"/>
              </a:ext>
            </a:extLst>
          </p:cNvPr>
          <p:cNvSpPr/>
          <p:nvPr/>
        </p:nvSpPr>
        <p:spPr>
          <a:xfrm>
            <a:off x="3096288" y="2377728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C34FC4-9044-E8B7-45D9-7E1E156236CA}"/>
              </a:ext>
            </a:extLst>
          </p:cNvPr>
          <p:cNvGrpSpPr/>
          <p:nvPr/>
        </p:nvGrpSpPr>
        <p:grpSpPr>
          <a:xfrm>
            <a:off x="6867521" y="4914900"/>
            <a:ext cx="1581973" cy="477630"/>
            <a:chOff x="6867521" y="4914900"/>
            <a:chExt cx="1581973" cy="47763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9A640-B877-6B7C-2B87-7D3F33CC4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7521" y="5143500"/>
              <a:ext cx="426897" cy="3026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3AF852-2071-BE67-0671-0BCC0DE7ECAD}"/>
                </a:ext>
              </a:extLst>
            </p:cNvPr>
            <p:cNvSpPr/>
            <p:nvPr/>
          </p:nvSpPr>
          <p:spPr>
            <a:xfrm>
              <a:off x="7387937" y="4914900"/>
              <a:ext cx="1061557" cy="47763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PRAC-N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9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0" grpId="0" animBg="1"/>
      <p:bldP spid="25" grpId="0" animBg="1"/>
      <p:bldP spid="11" grpId="0" animBg="1"/>
      <p:bldP spid="18" grpId="0" animBg="1"/>
      <p:bldP spid="18" grpId="1" animBg="1"/>
      <p:bldP spid="47" grpId="0" animBg="1"/>
      <p:bldP spid="48" grpId="0" animBg="1"/>
      <p:bldP spid="49" grpId="0" animBg="1"/>
      <p:bldP spid="67" grpId="0" animBg="1"/>
      <p:bldP spid="68" grpId="0" animBg="1"/>
      <p:bldP spid="69" grpId="0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6" grpId="0" animBg="1"/>
      <p:bldP spid="6" grpId="1" animBg="1"/>
      <p:bldP spid="6" grpId="2" animBg="1"/>
      <p:bldP spid="6" grpId="3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-24384"/>
            <a:ext cx="8894618" cy="93102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Comparison: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Industry Solutions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t>96</a:t>
            </a:fld>
            <a:endParaRPr lang="tr-TR">
              <a:latin typeface="Cambria" panose="020405030504060302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6934A1-1EDF-6728-F427-FD27A823C3D5}"/>
              </a:ext>
            </a:extLst>
          </p:cNvPr>
          <p:cNvGrpSpPr/>
          <p:nvPr/>
        </p:nvGrpSpPr>
        <p:grpSpPr>
          <a:xfrm>
            <a:off x="1306286" y="1138986"/>
            <a:ext cx="7764800" cy="1051034"/>
            <a:chOff x="-105100" y="1282263"/>
            <a:chExt cx="9312164" cy="1051034"/>
          </a:xfrm>
          <a:solidFill>
            <a:schemeClr val="bg1"/>
          </a:solidFill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DFCD9B19-D17D-AFAD-47AB-45B7E31F95AF}"/>
                </a:ext>
              </a:extLst>
            </p:cNvPr>
            <p:cNvSpPr/>
            <p:nvPr/>
          </p:nvSpPr>
          <p:spPr>
            <a:xfrm>
              <a:off x="-105100" y="1282263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01336-1DC8-C7C3-B12C-E712B016496B}"/>
                </a:ext>
              </a:extLst>
            </p:cNvPr>
            <p:cNvSpPr txBox="1"/>
            <p:nvPr/>
          </p:nvSpPr>
          <p:spPr>
            <a:xfrm>
              <a:off x="37171" y="1323210"/>
              <a:ext cx="200870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1A3EA-1E23-2CED-62EE-467A01B1FFFB}"/>
                </a:ext>
              </a:extLst>
            </p:cNvPr>
            <p:cNvSpPr txBox="1"/>
            <p:nvPr/>
          </p:nvSpPr>
          <p:spPr>
            <a:xfrm>
              <a:off x="47680" y="1856941"/>
              <a:ext cx="725700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5129D7-0661-ED89-ACED-CC02DD0280EF}"/>
              </a:ext>
            </a:extLst>
          </p:cNvPr>
          <p:cNvGrpSpPr/>
          <p:nvPr/>
        </p:nvGrpSpPr>
        <p:grpSpPr>
          <a:xfrm>
            <a:off x="1306285" y="2413637"/>
            <a:ext cx="7837715" cy="1051034"/>
            <a:chOff x="-105100" y="2641841"/>
            <a:chExt cx="9312164" cy="1051034"/>
          </a:xfrm>
          <a:solidFill>
            <a:schemeClr val="bg1"/>
          </a:solidFill>
        </p:grpSpPr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7D7C932-FB5B-919B-17D0-FE33CC794867}"/>
                </a:ext>
              </a:extLst>
            </p:cNvPr>
            <p:cNvSpPr/>
            <p:nvPr/>
          </p:nvSpPr>
          <p:spPr>
            <a:xfrm>
              <a:off x="-105100" y="2641841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B76AB-E0C2-91B5-EA3A-21554D220793}"/>
                </a:ext>
              </a:extLst>
            </p:cNvPr>
            <p:cNvSpPr txBox="1"/>
            <p:nvPr/>
          </p:nvSpPr>
          <p:spPr>
            <a:xfrm>
              <a:off x="37171" y="2682788"/>
              <a:ext cx="220076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PRAC-N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D14FAB-20F1-E3C8-3ED4-BB82173AB986}"/>
                </a:ext>
              </a:extLst>
            </p:cNvPr>
            <p:cNvSpPr txBox="1"/>
            <p:nvPr/>
          </p:nvSpPr>
          <p:spPr>
            <a:xfrm>
              <a:off x="47680" y="3216519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</a:t>
              </a:r>
              <a:r>
                <a:rPr lang="en-US" sz="2000" dirty="0">
                  <a:latin typeface="Cambria" panose="02040503050406030204" pitchFamily="18" charset="0"/>
                </a:rPr>
                <a:t> RFMs each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B265CC-C409-9D79-23DE-111A2699FF01}"/>
              </a:ext>
            </a:extLst>
          </p:cNvPr>
          <p:cNvGrpSpPr/>
          <p:nvPr/>
        </p:nvGrpSpPr>
        <p:grpSpPr>
          <a:xfrm>
            <a:off x="1306285" y="3688288"/>
            <a:ext cx="7837715" cy="1051034"/>
            <a:chOff x="-105100" y="3999187"/>
            <a:chExt cx="9312164" cy="1051034"/>
          </a:xfrm>
          <a:solidFill>
            <a:schemeClr val="bg1"/>
          </a:solidFill>
        </p:grpSpPr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D099E969-E6AA-9F70-FD44-E130A8ADFC0A}"/>
                </a:ext>
              </a:extLst>
            </p:cNvPr>
            <p:cNvSpPr/>
            <p:nvPr/>
          </p:nvSpPr>
          <p:spPr>
            <a:xfrm>
              <a:off x="-105100" y="3999187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5C1CF-F135-A150-B75A-5C7854A38602}"/>
                </a:ext>
              </a:extLst>
            </p:cNvPr>
            <p:cNvSpPr txBox="1"/>
            <p:nvPr/>
          </p:nvSpPr>
          <p:spPr>
            <a:xfrm>
              <a:off x="37171" y="4040134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PRAC+PRFM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5145D7-519F-5845-5E3F-E5CB915BF13A}"/>
                </a:ext>
              </a:extLst>
            </p:cNvPr>
            <p:cNvSpPr txBox="1"/>
            <p:nvPr/>
          </p:nvSpPr>
          <p:spPr>
            <a:xfrm>
              <a:off x="42039" y="4573865"/>
              <a:ext cx="910682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RFM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 and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1248F1-D51C-095C-4FA8-837497E4C209}"/>
              </a:ext>
            </a:extLst>
          </p:cNvPr>
          <p:cNvGrpSpPr/>
          <p:nvPr/>
        </p:nvGrpSpPr>
        <p:grpSpPr>
          <a:xfrm>
            <a:off x="1306285" y="4962940"/>
            <a:ext cx="7764801" cy="1051034"/>
            <a:chOff x="-105100" y="5258182"/>
            <a:chExt cx="9312164" cy="1051034"/>
          </a:xfrm>
          <a:solidFill>
            <a:schemeClr val="bg1"/>
          </a:solidFill>
        </p:grpSpPr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B57E33CD-0703-47F5-A0F2-E6082866217A}"/>
                </a:ext>
              </a:extLst>
            </p:cNvPr>
            <p:cNvSpPr/>
            <p:nvPr/>
          </p:nvSpPr>
          <p:spPr>
            <a:xfrm>
              <a:off x="-105100" y="5258182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3D2A8C-06AA-56EB-3093-4C0004694E2A}"/>
                </a:ext>
              </a:extLst>
            </p:cNvPr>
            <p:cNvSpPr txBox="1"/>
            <p:nvPr/>
          </p:nvSpPr>
          <p:spPr>
            <a:xfrm>
              <a:off x="37171" y="5299129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PRAC-Optimistic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6066C6-C445-CFF8-BCC9-04EC3549E10F}"/>
                </a:ext>
              </a:extLst>
            </p:cNvPr>
            <p:cNvSpPr txBox="1"/>
            <p:nvPr/>
          </p:nvSpPr>
          <p:spPr>
            <a:xfrm>
              <a:off x="47680" y="5832860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PRAC-4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no</a:t>
              </a:r>
              <a:r>
                <a:rPr lang="en-US" sz="2000" dirty="0">
                  <a:latin typeface="Cambria" panose="02040503050406030204" pitchFamily="18" charset="0"/>
                </a:rPr>
                <a:t> change in DRAM timing parameters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1" name="1">
            <a:extLst>
              <a:ext uri="{FF2B5EF4-FFF2-40B4-BE49-F238E27FC236}">
                <a16:creationId xmlns:a16="http://schemas.microsoft.com/office/drawing/2014/main" id="{1781AE85-0D98-304E-FD99-9DC98C6BFC35}"/>
              </a:ext>
            </a:extLst>
          </p:cNvPr>
          <p:cNvSpPr txBox="1"/>
          <p:nvPr/>
        </p:nvSpPr>
        <p:spPr>
          <a:xfrm>
            <a:off x="518733" y="1098111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AEAC24CD-9A44-B11D-1FFF-3DFD392A6139}"/>
              </a:ext>
            </a:extLst>
          </p:cNvPr>
          <p:cNvSpPr txBox="1"/>
          <p:nvPr/>
        </p:nvSpPr>
        <p:spPr>
          <a:xfrm>
            <a:off x="518733" y="2408277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7" name="3">
            <a:extLst>
              <a:ext uri="{FF2B5EF4-FFF2-40B4-BE49-F238E27FC236}">
                <a16:creationId xmlns:a16="http://schemas.microsoft.com/office/drawing/2014/main" id="{E2F091BF-FFCA-F154-A9AD-5F99B7A66344}"/>
              </a:ext>
            </a:extLst>
          </p:cNvPr>
          <p:cNvSpPr txBox="1"/>
          <p:nvPr/>
        </p:nvSpPr>
        <p:spPr>
          <a:xfrm>
            <a:off x="518733" y="3705973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28" name="3">
            <a:extLst>
              <a:ext uri="{FF2B5EF4-FFF2-40B4-BE49-F238E27FC236}">
                <a16:creationId xmlns:a16="http://schemas.microsoft.com/office/drawing/2014/main" id="{8B4FAD1A-11D9-C622-4FBD-401DBAF5F2B7}"/>
              </a:ext>
            </a:extLst>
          </p:cNvPr>
          <p:cNvSpPr txBox="1"/>
          <p:nvPr/>
        </p:nvSpPr>
        <p:spPr>
          <a:xfrm>
            <a:off x="518733" y="4962940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187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016A-F578-C95F-8BAE-87BE159E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97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479" y="1137570"/>
            <a:ext cx="6795041" cy="3162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6" y="2193924"/>
            <a:ext cx="4078011" cy="145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15C97-069F-82E1-0E00-F1AE8B3E19C2}"/>
              </a:ext>
            </a:extLst>
          </p:cNvPr>
          <p:cNvCxnSpPr/>
          <p:nvPr/>
        </p:nvCxnSpPr>
        <p:spPr>
          <a:xfrm>
            <a:off x="3279227" y="4373695"/>
            <a:ext cx="33633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E23A33-BDC3-E15F-8C2F-87ADFAC78E51}"/>
              </a:ext>
            </a:extLst>
          </p:cNvPr>
          <p:cNvCxnSpPr>
            <a:cxnSpLocks/>
          </p:cNvCxnSpPr>
          <p:nvPr/>
        </p:nvCxnSpPr>
        <p:spPr>
          <a:xfrm flipV="1">
            <a:off x="1173694" y="1819915"/>
            <a:ext cx="0" cy="199310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B0960-D205-E682-A01D-7E3A2CBCC667}"/>
              </a:ext>
            </a:extLst>
          </p:cNvPr>
          <p:cNvSpPr/>
          <p:nvPr/>
        </p:nvSpPr>
        <p:spPr>
          <a:xfrm>
            <a:off x="6999888" y="2212975"/>
            <a:ext cx="825062" cy="1430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13B48-ACB2-FC9A-B7AC-A75B70279B73}"/>
              </a:ext>
            </a:extLst>
          </p:cNvPr>
          <p:cNvSpPr txBox="1"/>
          <p:nvPr/>
        </p:nvSpPr>
        <p:spPr>
          <a:xfrm>
            <a:off x="3751842" y="4395908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is worse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F7912-7B9B-BA01-8AA8-EFFAE6C87913}"/>
              </a:ext>
            </a:extLst>
          </p:cNvPr>
          <p:cNvSpPr txBox="1"/>
          <p:nvPr/>
        </p:nvSpPr>
        <p:spPr>
          <a:xfrm rot="16200000">
            <a:off x="-233466" y="2628506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393696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A11B7-8C0A-ED80-9B27-F42817B5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98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83" b="12074"/>
          <a:stretch/>
        </p:blipFill>
        <p:spPr>
          <a:xfrm>
            <a:off x="1173694" y="1865910"/>
            <a:ext cx="6796611" cy="20511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5" y="2004691"/>
            <a:ext cx="4928583" cy="16437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has</a:t>
            </a:r>
            <a:r>
              <a:rPr lang="en-US" sz="2400" dirty="0">
                <a:solidFill>
                  <a:srgbClr val="6D40DC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non-negligible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overhead (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increased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access latency</a:t>
            </a:r>
            <a:endParaRPr lang="en-US" sz="2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138378" y="2188550"/>
            <a:ext cx="373811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6D0868-C137-5968-834C-1B35C5C54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12795" r="18237"/>
          <a:stretch/>
        </p:blipFill>
        <p:spPr>
          <a:xfrm>
            <a:off x="3733823" y="1679151"/>
            <a:ext cx="1338495" cy="1457730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DEB27E-BF46-D7C9-2A7B-B2D35E36A52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702784" y="1679151"/>
            <a:ext cx="1031039" cy="35195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65F385-4C05-23E2-E6A3-669A7AC80211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2702784" y="2638004"/>
            <a:ext cx="1031039" cy="49887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7418DC-ECF1-B61A-8C13-302B1E271361}"/>
              </a:ext>
            </a:extLst>
          </p:cNvPr>
          <p:cNvCxnSpPr>
            <a:cxnSpLocks/>
          </p:cNvCxnSpPr>
          <p:nvPr/>
        </p:nvCxnSpPr>
        <p:spPr>
          <a:xfrm>
            <a:off x="4008759" y="1803456"/>
            <a:ext cx="0" cy="385094"/>
          </a:xfrm>
          <a:prstGeom prst="straightConnector1">
            <a:avLst/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A3338B-5639-D48A-B6AF-6E2B99168DB0}"/>
              </a:ext>
            </a:extLst>
          </p:cNvPr>
          <p:cNvSpPr txBox="1"/>
          <p:nvPr/>
        </p:nvSpPr>
        <p:spPr>
          <a:xfrm>
            <a:off x="4041276" y="1775155"/>
            <a:ext cx="6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ED2C5D3-8B8D-70F6-7895-F0A21FEA670F}"/>
              </a:ext>
            </a:extLst>
          </p:cNvPr>
          <p:cNvGrpSpPr/>
          <p:nvPr/>
        </p:nvGrpSpPr>
        <p:grpSpPr>
          <a:xfrm>
            <a:off x="2520390" y="2324608"/>
            <a:ext cx="274467" cy="1344168"/>
            <a:chOff x="2520390" y="2320931"/>
            <a:chExt cx="274467" cy="134416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059E47-D4B8-B3EC-5981-38DF82B37F27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9FB53E-4312-9E9E-5322-774DB5F42321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E92CA8-77A4-B85A-E522-7E4FC2353373}"/>
                </a:ext>
              </a:extLst>
            </p:cNvPr>
            <p:cNvSpPr/>
            <p:nvPr/>
          </p:nvSpPr>
          <p:spPr>
            <a:xfrm>
              <a:off x="2703417" y="2355109"/>
              <a:ext cx="91440" cy="1309990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FD10D9-3B7A-32BD-1FC6-B084ED0CE3CE}"/>
              </a:ext>
            </a:extLst>
          </p:cNvPr>
          <p:cNvSpPr/>
          <p:nvPr/>
        </p:nvSpPr>
        <p:spPr>
          <a:xfrm>
            <a:off x="2395330" y="2031101"/>
            <a:ext cx="614907" cy="606903"/>
          </a:xfrm>
          <a:prstGeom prst="ellipse">
            <a:avLst/>
          </a:prstGeom>
          <a:solidFill>
            <a:srgbClr val="C00000">
              <a:alpha val="4444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09C6FA-004E-DFC8-1917-DDF5EBF0363A}"/>
              </a:ext>
            </a:extLst>
          </p:cNvPr>
          <p:cNvGrpSpPr/>
          <p:nvPr/>
        </p:nvGrpSpPr>
        <p:grpSpPr>
          <a:xfrm>
            <a:off x="3884293" y="2209008"/>
            <a:ext cx="795657" cy="941945"/>
            <a:chOff x="2520390" y="2320931"/>
            <a:chExt cx="274467" cy="134416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73576E-B4AE-74DC-D445-277EF87F388B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032714B-C640-3EE8-D4A2-BCBDC20EFB1D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530B5E-4BFF-193D-043F-7FD5495174C3}"/>
                </a:ext>
              </a:extLst>
            </p:cNvPr>
            <p:cNvSpPr/>
            <p:nvPr/>
          </p:nvSpPr>
          <p:spPr>
            <a:xfrm>
              <a:off x="2703417" y="2456681"/>
              <a:ext cx="91440" cy="1208418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7529B0-98C2-6D1F-6A0D-B1CA2D813C94}"/>
              </a:ext>
            </a:extLst>
          </p:cNvPr>
          <p:cNvGrpSpPr/>
          <p:nvPr/>
        </p:nvGrpSpPr>
        <p:grpSpPr>
          <a:xfrm>
            <a:off x="1642793" y="975861"/>
            <a:ext cx="2698710" cy="555273"/>
            <a:chOff x="1652953" y="975861"/>
            <a:chExt cx="2698710" cy="55527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534D64-B6D6-80E1-C251-EC7B1720078F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93810B3-EEC3-3BF3-8518-B86604EA7280}"/>
                </a:ext>
              </a:extLst>
            </p:cNvPr>
            <p:cNvSpPr/>
            <p:nvPr/>
          </p:nvSpPr>
          <p:spPr>
            <a:xfrm>
              <a:off x="3122774" y="975861"/>
              <a:ext cx="1228889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0A9960-B356-3961-D8C4-E6C4BEA46165}"/>
              </a:ext>
            </a:extLst>
          </p:cNvPr>
          <p:cNvSpPr>
            <a:spLocks/>
          </p:cNvSpPr>
          <p:nvPr/>
        </p:nvSpPr>
        <p:spPr>
          <a:xfrm>
            <a:off x="5669502" y="133793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1F2FF-14F8-D678-293D-FEDCA1FE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99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" b="1070"/>
          <a:stretch/>
        </p:blipFill>
        <p:spPr>
          <a:xfrm>
            <a:off x="1173694" y="1876004"/>
            <a:ext cx="6796611" cy="23994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794857" y="1984504"/>
            <a:ext cx="5055601" cy="16639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Graphene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Hydra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outperform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PRAC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relatively high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339975" y="2188550"/>
            <a:ext cx="195580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6059E47-D4B8-B3EC-5981-38DF82B37F27}"/>
              </a:ext>
            </a:extLst>
          </p:cNvPr>
          <p:cNvSpPr/>
          <p:nvPr/>
        </p:nvSpPr>
        <p:spPr>
          <a:xfrm>
            <a:off x="2520390" y="2324608"/>
            <a:ext cx="91440" cy="1344168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9FB53E-4312-9E9E-5322-774DB5F42321}"/>
              </a:ext>
            </a:extLst>
          </p:cNvPr>
          <p:cNvSpPr/>
          <p:nvPr/>
        </p:nvSpPr>
        <p:spPr>
          <a:xfrm>
            <a:off x="2611977" y="2324608"/>
            <a:ext cx="91440" cy="1344168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E92CA8-77A4-B85A-E522-7E4FC2353373}"/>
              </a:ext>
            </a:extLst>
          </p:cNvPr>
          <p:cNvSpPr/>
          <p:nvPr/>
        </p:nvSpPr>
        <p:spPr>
          <a:xfrm>
            <a:off x="2703417" y="2358786"/>
            <a:ext cx="91440" cy="1309990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534D64-B6D6-80E1-C251-EC7B1720078F}"/>
              </a:ext>
            </a:extLst>
          </p:cNvPr>
          <p:cNvSpPr/>
          <p:nvPr/>
        </p:nvSpPr>
        <p:spPr>
          <a:xfrm>
            <a:off x="3169919" y="969377"/>
            <a:ext cx="1179379" cy="5323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72636-CC49-CDC3-B778-6F1E250AD545}"/>
              </a:ext>
            </a:extLst>
          </p:cNvPr>
          <p:cNvSpPr/>
          <p:nvPr/>
        </p:nvSpPr>
        <p:spPr>
          <a:xfrm>
            <a:off x="5609755" y="1255172"/>
            <a:ext cx="2240703" cy="2783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33516-48E7-9DA0-6F2C-A5AD041176D2}"/>
              </a:ext>
            </a:extLst>
          </p:cNvPr>
          <p:cNvSpPr>
            <a:spLocks/>
          </p:cNvSpPr>
          <p:nvPr/>
        </p:nvSpPr>
        <p:spPr>
          <a:xfrm>
            <a:off x="1643975" y="103423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B4F44-2028-FCF4-15B3-1E510D1C6C5A}"/>
              </a:ext>
            </a:extLst>
          </p:cNvPr>
          <p:cNvSpPr>
            <a:spLocks/>
          </p:cNvSpPr>
          <p:nvPr/>
        </p:nvSpPr>
        <p:spPr>
          <a:xfrm>
            <a:off x="1643975" y="133126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2CF47-7AC9-174E-9735-F86FEABA4B80}"/>
              </a:ext>
            </a:extLst>
          </p:cNvPr>
          <p:cNvSpPr/>
          <p:nvPr/>
        </p:nvSpPr>
        <p:spPr>
          <a:xfrm>
            <a:off x="2246238" y="2188550"/>
            <a:ext cx="91440" cy="1477686"/>
          </a:xfrm>
          <a:prstGeom prst="rect">
            <a:avLst/>
          </a:prstGeom>
          <a:solidFill>
            <a:srgbClr val="EFB792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5EE85-A33D-1DB0-B460-0EAFE52BE5EC}"/>
              </a:ext>
            </a:extLst>
          </p:cNvPr>
          <p:cNvSpPr/>
          <p:nvPr/>
        </p:nvSpPr>
        <p:spPr>
          <a:xfrm>
            <a:off x="2152501" y="2188392"/>
            <a:ext cx="91440" cy="1477686"/>
          </a:xfrm>
          <a:prstGeom prst="rect">
            <a:avLst/>
          </a:prstGeom>
          <a:solidFill>
            <a:srgbClr val="ABC9EA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5|10.8|7.8|8.5|6|11.7|7|14.2|11.7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72538</TotalTime>
  <Words>17805</Words>
  <Application>Microsoft Macintosh PowerPoint</Application>
  <PresentationFormat>On-screen Show (4:3)</PresentationFormat>
  <Paragraphs>2884</Paragraphs>
  <Slides>189</Slides>
  <Notes>117</Notes>
  <HiddenSlides>0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213" baseType="lpstr">
      <vt:lpstr>ＭＳ Ｐゴシック</vt:lpstr>
      <vt:lpstr>Arial</vt:lpstr>
      <vt:lpstr>Arial Black</vt:lpstr>
      <vt:lpstr>Calibri</vt:lpstr>
      <vt:lpstr>Calibri Light</vt:lpstr>
      <vt:lpstr>Cambria</vt:lpstr>
      <vt:lpstr>Cambria Math</vt:lpstr>
      <vt:lpstr>Corbel</vt:lpstr>
      <vt:lpstr>europa</vt:lpstr>
      <vt:lpstr>Font Awesome 5 Free Regular</vt:lpstr>
      <vt:lpstr>Futura Medium</vt:lpstr>
      <vt:lpstr>Garamond</vt:lpstr>
      <vt:lpstr>Gill Sans MT</vt:lpstr>
      <vt:lpstr>Lucida Grande</vt:lpstr>
      <vt:lpstr>medium-content-sans-serif-font</vt:lpstr>
      <vt:lpstr>Myriad Pro Bold Cond</vt:lpstr>
      <vt:lpstr>NimbusRomNo9L</vt:lpstr>
      <vt:lpstr>Segoe UI</vt:lpstr>
      <vt:lpstr>Tahoma</vt:lpstr>
      <vt:lpstr>Times</vt:lpstr>
      <vt:lpstr>Times New Roman</vt:lpstr>
      <vt:lpstr>Wingdings</vt:lpstr>
      <vt:lpstr>Office Theme</vt:lpstr>
      <vt:lpstr>Visio</vt:lpstr>
      <vt:lpstr>Enabling Efficient and Scalable  DRAM Read Disturbance Mitigation  via New Experimental Insights  into Modern DRAM Chips</vt:lpstr>
      <vt:lpstr>Brief Self Introduction</vt:lpstr>
      <vt:lpstr>Papers in This Talk</vt:lpstr>
      <vt:lpstr>Memory &amp; Generative AI (I)</vt:lpstr>
      <vt:lpstr>Memory &amp; Generative AI (II)</vt:lpstr>
      <vt:lpstr>Memory Isolation</vt:lpstr>
      <vt:lpstr>Read Disturbance in Modern Memory Chips</vt:lpstr>
      <vt:lpstr>RowHammer: An Example of DRAM Read Disturbance</vt:lpstr>
      <vt:lpstr>One Can Take Over an Otherwise-Secure System</vt:lpstr>
      <vt:lpstr>More Security Implications (I)</vt:lpstr>
      <vt:lpstr>More Security Implications (II)</vt:lpstr>
      <vt:lpstr>More Security Implications (III)</vt:lpstr>
      <vt:lpstr>More Security Implications (IV)</vt:lpstr>
      <vt:lpstr>More Security Implications (V)</vt:lpstr>
      <vt:lpstr>More Security Implications (VI)</vt:lpstr>
      <vt:lpstr>More Security Implications (VII)</vt:lpstr>
      <vt:lpstr>More Security Implications (VIII)</vt:lpstr>
      <vt:lpstr>More Security Implications (IX)</vt:lpstr>
      <vt:lpstr>More Security Implications (X)</vt:lpstr>
      <vt:lpstr>More Security Implications (XI)</vt:lpstr>
      <vt:lpstr>More Security Implications (XII)</vt:lpstr>
      <vt:lpstr>A RowHammer Survey:</vt:lpstr>
      <vt:lpstr>Breaking Samsung’s Best Practice in 2024</vt:lpstr>
      <vt:lpstr>RowHammer in DDR5</vt:lpstr>
      <vt:lpstr>DRAM Read Disturbance: A Critical Challenge</vt:lpstr>
      <vt:lpstr>Existing RowHammer Mitigations (I)</vt:lpstr>
      <vt:lpstr>Existing RowHammer Mitigations (II)</vt:lpstr>
      <vt:lpstr>Scalability with Worsening RowHammer Vulnerability</vt:lpstr>
      <vt:lpstr>Our Approach</vt:lpstr>
      <vt:lpstr>Core Contributions</vt:lpstr>
      <vt:lpstr>A Deeper Look into RowHammer</vt:lpstr>
      <vt:lpstr>DRAM Testing Infrastructure</vt:lpstr>
      <vt:lpstr>DRAM Testing Methodology</vt:lpstr>
      <vt:lpstr>Tested DRAM Chips</vt:lpstr>
      <vt:lpstr>Key Finding 1: Temperature Range</vt:lpstr>
      <vt:lpstr>Key Finding 1: Temperature Range</vt:lpstr>
      <vt:lpstr>Key Finding 2: Aggressor Row On Time</vt:lpstr>
      <vt:lpstr>Key Finding 3: Variation across DRAM Rows</vt:lpstr>
      <vt:lpstr>Core Contributions</vt:lpstr>
      <vt:lpstr>RowHammer Under Reduced Voltage</vt:lpstr>
      <vt:lpstr>A Closer Look into RowHammer</vt:lpstr>
      <vt:lpstr>Effect of Reducing Wordline Voltage</vt:lpstr>
      <vt:lpstr>Key Results of Voltage Scaling Study</vt:lpstr>
      <vt:lpstr>Core Contributions</vt:lpstr>
      <vt:lpstr>Spatial Variation-Aware Read Disturbance Defenses</vt:lpstr>
      <vt:lpstr>Tested DRAM Chips</vt:lpstr>
      <vt:lpstr>Spatial Variation-Aware Mitigation</vt:lpstr>
      <vt:lpstr>Integrating Svärd with Existing Solutions</vt:lpstr>
      <vt:lpstr>Performance Evaluation</vt:lpstr>
      <vt:lpstr>Key Results</vt:lpstr>
      <vt:lpstr>Core Contributions</vt:lpstr>
      <vt:lpstr>HiRA: Hidden Row Activation</vt:lpstr>
      <vt:lpstr>Subarray-Level Parallelism</vt:lpstr>
      <vt:lpstr>HiRA: Hidden Row Activation – Key Insight</vt:lpstr>
      <vt:lpstr>HiRA: Hidden Row Activation</vt:lpstr>
      <vt:lpstr>HiRA in Off-the-Shelf DRAM Chips</vt:lpstr>
      <vt:lpstr>HiRA-MC: HiRA Memory Controller </vt:lpstr>
      <vt:lpstr>Performance Evaluation</vt:lpstr>
      <vt:lpstr>Key Results of HiRA</vt:lpstr>
      <vt:lpstr>Core Contributions</vt:lpstr>
      <vt:lpstr>BlockHammer</vt:lpstr>
      <vt:lpstr>BlockHammer: Key Idea</vt:lpstr>
      <vt:lpstr>BlockHammer: Evaluation (1/2)</vt:lpstr>
      <vt:lpstr>BlockHammer: Evaluation (2/2)</vt:lpstr>
      <vt:lpstr>BlockHammer: Evaluation (2/2)</vt:lpstr>
      <vt:lpstr>Core Contributions</vt:lpstr>
      <vt:lpstr>BreakHammer</vt:lpstr>
      <vt:lpstr>Motivation: Memory Performance Attacks</vt:lpstr>
      <vt:lpstr>BreakHammer: Key Idea</vt:lpstr>
      <vt:lpstr>Evaluation</vt:lpstr>
      <vt:lpstr>Evaluation</vt:lpstr>
      <vt:lpstr>Conclusion</vt:lpstr>
      <vt:lpstr>More Details and Discussion on YouTube </vt:lpstr>
      <vt:lpstr>Industry Solutions  to RowHammer</vt:lpstr>
      <vt:lpstr>Per-Row Activation Counters in DRAM</vt:lpstr>
      <vt:lpstr>RowHammer in 2023: SK Hynix</vt:lpstr>
      <vt:lpstr>RowHammer in 2023: Samsung</vt:lpstr>
      <vt:lpstr>DDR5 Update in 2024</vt:lpstr>
      <vt:lpstr>Understanding PRAC </vt:lpstr>
      <vt:lpstr>Industry Solutions to Read Disturbance: Per Row Activation Counting DRAM Timings</vt:lpstr>
      <vt:lpstr>Industry Solutions to Read Disturbance: Per Row Activation Counting DRAM Timings</vt:lpstr>
      <vt:lpstr>Memory Performance Attacks</vt:lpstr>
      <vt:lpstr>More in the Paper</vt:lpstr>
      <vt:lpstr>Open Sourced</vt:lpstr>
      <vt:lpstr>An Upcoming Paper: Self-Managing DRAM</vt:lpstr>
      <vt:lpstr>Enabling Efficient and Scalable  DRAM Read Disturbance Mitigation  via New Experimental Insights  into Modern DRAM Chips</vt:lpstr>
      <vt:lpstr>Enabling Efficient and Scalable  DRAM Read Disturbance Mitigation  via New Experimental Insights  into Modern DRAM Chips</vt:lpstr>
      <vt:lpstr>Understanding PRAC </vt:lpstr>
      <vt:lpstr>Industry Solutions to Read Disturbance: When To Refresh? (I)</vt:lpstr>
      <vt:lpstr>Industry Solutions to Read Disturbance: When To Refresh? (II)</vt:lpstr>
      <vt:lpstr>Industry Solutions to Read Disturbance</vt:lpstr>
      <vt:lpstr>Industry Solutions to Read Disturbance: Periodic Refresh Management (PRFM)</vt:lpstr>
      <vt:lpstr>Industry Solutions to Read Disturbance</vt:lpstr>
      <vt:lpstr>Industry Solutions to Read Disturbance: Per Row Activation Counting</vt:lpstr>
      <vt:lpstr>Industry Solutions to Read Disturbance: Per Row Activation Counting (PRAC)</vt:lpstr>
      <vt:lpstr>Performance Comparison: Industry Solutions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DRAM Energy Overhead and Its Scaling</vt:lpstr>
      <vt:lpstr>How Large is 1000 Activations?</vt:lpstr>
      <vt:lpstr>Circuit-Level Justification  Temperature Analysis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Attack Performance Overhead and Its Scaling</vt:lpstr>
      <vt:lpstr>Attack Energy Overhead and Its Scaling</vt:lpstr>
      <vt:lpstr>Number of Preventive Actions and Its Scaling</vt:lpstr>
      <vt:lpstr>Benign Performance and Its Scaling</vt:lpstr>
      <vt:lpstr>Benign Memory Latency at NRH = 64</vt:lpstr>
      <vt:lpstr>Comparison to BlockHammer</vt:lpstr>
      <vt:lpstr>Observing Actions and Detecting Anomalies</vt:lpstr>
      <vt:lpstr>Filtering and Throttling Memory Usage</vt:lpstr>
      <vt:lpstr>Future  Research</vt:lpstr>
      <vt:lpstr>Ongoing and Future Research  on DRAM Read Disturbance</vt:lpstr>
      <vt:lpstr>Broader  Research Interests</vt:lpstr>
      <vt:lpstr>Broader Research Interests</vt:lpstr>
      <vt:lpstr>The Problem</vt:lpstr>
      <vt:lpstr>Data is Key for AI, ML, Genomics, …</vt:lpstr>
      <vt:lpstr>Huge Demand for Performance &amp; Efficiency</vt:lpstr>
      <vt:lpstr>Data is Key for Future Workloads</vt:lpstr>
      <vt:lpstr>Data Overwhelms Modern Machines </vt:lpstr>
      <vt:lpstr>PowerPoint Presentation</vt:lpstr>
      <vt:lpstr>PowerPoint Presentation</vt:lpstr>
      <vt:lpstr>Data is Key for Future Workloads</vt:lpstr>
      <vt:lpstr>Data is Key for Future Workloads</vt:lpstr>
      <vt:lpstr>A Solution: Deeper and Larger Memory Hierarchies</vt:lpstr>
      <vt:lpstr>AMD’s 3D Last Level Cache (2021)</vt:lpstr>
      <vt:lpstr>Deeper and Larger Memory Hierarchies</vt:lpstr>
      <vt:lpstr>Deeper and Larger Memory Hierarchies</vt:lpstr>
      <vt:lpstr>The Energy Perspective</vt:lpstr>
      <vt:lpstr>Data Movement vs Computation Energy</vt:lpstr>
      <vt:lpstr>We Do Not Want to Move Data!</vt:lpstr>
      <vt:lpstr>Data Movement vs. Computation Energy</vt:lpstr>
      <vt:lpstr>Data Movement vs. Computation Energy</vt:lpstr>
      <vt:lpstr>PowerPoint Presentation</vt:lpstr>
      <vt:lpstr>Data Movement Overwhelms Accelerators</vt:lpstr>
      <vt:lpstr>Yet …</vt:lpstr>
      <vt:lpstr>Performance Perspective (Today)</vt:lpstr>
      <vt:lpstr>Performance Perspective (Today)</vt:lpstr>
      <vt:lpstr>Problem</vt:lpstr>
      <vt:lpstr>Problem</vt:lpstr>
      <vt:lpstr>Promising Solutions: Processing Near Memory (PnM)</vt:lpstr>
      <vt:lpstr>Promising Solutions: Processing Near Memory (PnM)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Logic Operations</vt:lpstr>
      <vt:lpstr>Promising Solutions: Processing Using Memory (PuM) Implementing Logic Operations</vt:lpstr>
      <vt:lpstr>Promising Solutions: Processing Using Memory (PuM) Implementing Logic Operations</vt:lpstr>
      <vt:lpstr>Motivation</vt:lpstr>
      <vt:lpstr>Research Scope (Going Forward) </vt:lpstr>
      <vt:lpstr>Enabling Efficient and Scalable  DRAM Read Disturbance Mitigation  via New Experimental Insights  into Modern DRAM Chips</vt:lpstr>
      <vt:lpstr>Flexible and Intelligent Chips, Interfaces, Controllers</vt:lpstr>
      <vt:lpstr>Flexible and Intelligent Chips, Interfaces, Controllers</vt:lpstr>
      <vt:lpstr>Flexible and Intelligent Chips, Interfaces, Controllers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Flexible and Intelligent Chips, Interfaces, Controllers</vt:lpstr>
      <vt:lpstr>Self-Managing DRAM</vt:lpstr>
      <vt:lpstr>Flexible and Intelligent Chips, Interfaces, Controllers</vt:lpstr>
      <vt:lpstr>BreakHammer</vt:lpstr>
      <vt:lpstr>Future Research for Better Memory Systems</vt:lpstr>
      <vt:lpstr>Cross-Layer Communication</vt:lpstr>
      <vt:lpstr>How Large is 1000 Activations?</vt:lpstr>
      <vt:lpstr>Cross-Layer Communication</vt:lpstr>
      <vt:lpstr>Enabling Efficient and Scalable  DRAM Read Disturbance Mitigation  via New Experimental Insights  into Modern DRAM Chips</vt:lpstr>
      <vt:lpstr>Awards and Honorable Mentions </vt:lpstr>
      <vt:lpstr>IChannels  Exploiting Current Management Mechanisms  to Create Covert Channels in Modern Processors</vt:lpstr>
      <vt:lpstr>Executive Summary</vt:lpstr>
      <vt:lpstr>ABACuS: All-Bank Activation Counters </vt:lpstr>
      <vt:lpstr>ABACuS: All-Bank Activation Counters </vt:lpstr>
      <vt:lpstr>CoMeT: Count-Min-Sketch-based Row Tracking</vt:lpstr>
      <vt:lpstr>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212</cp:revision>
  <dcterms:created xsi:type="dcterms:W3CDTF">2023-10-17T14:07:22Z</dcterms:created>
  <dcterms:modified xsi:type="dcterms:W3CDTF">2024-08-13T00:04:11Z</dcterms:modified>
</cp:coreProperties>
</file>